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59B3A61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63" r:id="rId5"/>
    <p:sldId id="675" r:id="rId6"/>
    <p:sldId id="677" r:id="rId7"/>
    <p:sldId id="658" r:id="rId8"/>
    <p:sldId id="659" r:id="rId9"/>
    <p:sldId id="262" r:id="rId10"/>
    <p:sldId id="265" r:id="rId11"/>
    <p:sldId id="652" r:id="rId12"/>
    <p:sldId id="266" r:id="rId13"/>
    <p:sldId id="670" r:id="rId14"/>
    <p:sldId id="682" r:id="rId15"/>
    <p:sldId id="683" r:id="rId16"/>
    <p:sldId id="684" r:id="rId17"/>
    <p:sldId id="685" r:id="rId18"/>
    <p:sldId id="686" r:id="rId19"/>
    <p:sldId id="687" r:id="rId20"/>
    <p:sldId id="688" r:id="rId21"/>
    <p:sldId id="689" r:id="rId22"/>
    <p:sldId id="315" r:id="rId23"/>
    <p:sldId id="321" r:id="rId24"/>
    <p:sldId id="264" r:id="rId25"/>
    <p:sldId id="690" r:id="rId26"/>
    <p:sldId id="312" r:id="rId27"/>
    <p:sldId id="327" r:id="rId28"/>
    <p:sldId id="324" r:id="rId29"/>
    <p:sldId id="313" r:id="rId30"/>
    <p:sldId id="691" r:id="rId31"/>
    <p:sldId id="692" r:id="rId32"/>
    <p:sldId id="693" r:id="rId33"/>
    <p:sldId id="694" r:id="rId34"/>
    <p:sldId id="308" r:id="rId35"/>
    <p:sldId id="309" r:id="rId36"/>
    <p:sldId id="328" r:id="rId37"/>
    <p:sldId id="306" r:id="rId38"/>
    <p:sldId id="305" r:id="rId39"/>
    <p:sldId id="302" r:id="rId40"/>
    <p:sldId id="322" r:id="rId41"/>
    <p:sldId id="325" r:id="rId42"/>
    <p:sldId id="2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9B2AB4-8C83-344A-4956-2CBAAA3D9C29}" name="Natalie Cramp" initials="NC" userId="df733e775e7783e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C6DC"/>
    <a:srgbClr val="D72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F8298-2AAA-4321-937E-6AD242A52E35}" v="6" dt="2024-11-07T17:48:50.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6"/>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omments/modernComment_107_59B3A61D.xml><?xml version="1.0" encoding="utf-8"?>
<p188:cmLst xmlns:a="http://schemas.openxmlformats.org/drawingml/2006/main" xmlns:r="http://schemas.openxmlformats.org/officeDocument/2006/relationships" xmlns:p188="http://schemas.microsoft.com/office/powerpoint/2018/8/main">
  <p188:cm id="{280C5311-38BE-F047-99F0-3204258A9DCA}" authorId="{C79B2AB4-8C83-344A-4956-2CBAAA3D9C29}" created="2024-02-05T03:46:22.711">
    <ac:deMkLst xmlns:ac="http://schemas.microsoft.com/office/drawing/2013/main/command">
      <pc:docMk xmlns:pc="http://schemas.microsoft.com/office/powerpoint/2013/main/command"/>
      <pc:sldMk xmlns:pc="http://schemas.microsoft.com/office/powerpoint/2013/main/command" cId="1504945693" sldId="263"/>
      <ac:picMk id="13" creationId="{FC57C347-6742-4D64-4EEC-7451175B2F6B}"/>
    </ac:deMkLst>
    <p188:txBody>
      <a:bodyPr/>
      <a:lstStyle/>
      <a:p>
        <a:r>
          <a:rPr lang="en-US"/>
          <a:t>Change to appropriate picture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6A6FB-F570-8642-B8A1-F2F5DF4B25EE}"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E9ED0-23C9-174C-AA43-8F63C770400D}" type="slidenum">
              <a:rPr lang="en-US" smtClean="0"/>
              <a:t>‹#›</a:t>
            </a:fld>
            <a:endParaRPr lang="en-US"/>
          </a:p>
        </p:txBody>
      </p:sp>
    </p:spTree>
    <p:extLst>
      <p:ext uri="{BB962C8B-B14F-4D97-AF65-F5344CB8AC3E}">
        <p14:creationId xmlns:p14="http://schemas.microsoft.com/office/powerpoint/2010/main" val="75616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hf.org.uk/informationsupport/conditions/heart-attack"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bhf.org.uk/informationsupport/conditions/heart-failur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&lt;intro&gt; and before I get started, I would like you to hear from a few other women….</a:t>
            </a:r>
          </a:p>
        </p:txBody>
      </p:sp>
      <p:sp>
        <p:nvSpPr>
          <p:cNvPr id="4" name="Slide Number Placeholder 3"/>
          <p:cNvSpPr>
            <a:spLocks noGrp="1"/>
          </p:cNvSpPr>
          <p:nvPr>
            <p:ph type="sldNum" sz="quarter" idx="5"/>
          </p:nvPr>
        </p:nvSpPr>
        <p:spPr/>
        <p:txBody>
          <a:bodyPr/>
          <a:lstStyle/>
          <a:p>
            <a:fld id="{CE4E9ED0-23C9-174C-AA43-8F63C770400D}" type="slidenum">
              <a:rPr lang="en-US" smtClean="0"/>
              <a:t>1</a:t>
            </a:fld>
            <a:endParaRPr lang="en-US"/>
          </a:p>
        </p:txBody>
      </p:sp>
    </p:spTree>
    <p:extLst>
      <p:ext uri="{BB962C8B-B14F-4D97-AF65-F5344CB8AC3E}">
        <p14:creationId xmlns:p14="http://schemas.microsoft.com/office/powerpoint/2010/main" val="287161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Harriet</a:t>
            </a:r>
          </a:p>
        </p:txBody>
      </p:sp>
      <p:sp>
        <p:nvSpPr>
          <p:cNvPr id="4" name="Slide Number Placeholder 3"/>
          <p:cNvSpPr>
            <a:spLocks noGrp="1"/>
          </p:cNvSpPr>
          <p:nvPr>
            <p:ph type="sldNum" sz="quarter" idx="5"/>
          </p:nvPr>
        </p:nvSpPr>
        <p:spPr/>
        <p:txBody>
          <a:bodyPr/>
          <a:lstStyle/>
          <a:p>
            <a:fld id="{D8A915F0-4A57-BB45-8F3E-30F20D4D3B06}" type="slidenum">
              <a:rPr lang="en-TR" smtClean="0"/>
              <a:t>10</a:t>
            </a:fld>
            <a:endParaRPr lang="en-TR"/>
          </a:p>
        </p:txBody>
      </p:sp>
    </p:spTree>
    <p:extLst>
      <p:ext uri="{BB962C8B-B14F-4D97-AF65-F5344CB8AC3E}">
        <p14:creationId xmlns:p14="http://schemas.microsoft.com/office/powerpoint/2010/main" val="95049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D5156"/>
                </a:solidFill>
                <a:effectLst/>
                <a:latin typeface="Google Sans"/>
              </a:rPr>
              <a:t>Endometriosis is the second most common </a:t>
            </a:r>
            <a:r>
              <a:rPr lang="en-US" b="0" i="0" err="1">
                <a:solidFill>
                  <a:srgbClr val="4D5156"/>
                </a:solidFill>
                <a:effectLst/>
                <a:latin typeface="Google Sans"/>
              </a:rPr>
              <a:t>gynaecological</a:t>
            </a:r>
            <a:r>
              <a:rPr lang="en-US" b="0" i="0">
                <a:solidFill>
                  <a:srgbClr val="4D5156"/>
                </a:solidFill>
                <a:effectLst/>
                <a:latin typeface="Google Sans"/>
              </a:rPr>
              <a:t> condition in the UK. Endometriosis affects 1.5 million women and those assigned female at birth, a similar number of those affected by diabetes. On average it takes </a:t>
            </a:r>
            <a:r>
              <a:rPr lang="en-US" b="0" i="0">
                <a:solidFill>
                  <a:srgbClr val="040C28"/>
                </a:solidFill>
                <a:effectLst/>
                <a:latin typeface="Google Sans"/>
              </a:rPr>
              <a:t>8 years</a:t>
            </a:r>
            <a:r>
              <a:rPr lang="en-US" b="0" i="0">
                <a:solidFill>
                  <a:srgbClr val="4D5156"/>
                </a:solidFill>
                <a:effectLst/>
                <a:latin typeface="Google Sans"/>
              </a:rPr>
              <a:t> from onset of symptoms to get a diagnosis.</a:t>
            </a:r>
            <a:endParaRPr lang="en-GB"/>
          </a:p>
        </p:txBody>
      </p:sp>
      <p:sp>
        <p:nvSpPr>
          <p:cNvPr id="4" name="Slide Number Placeholder 3"/>
          <p:cNvSpPr>
            <a:spLocks noGrp="1"/>
          </p:cNvSpPr>
          <p:nvPr>
            <p:ph type="sldNum" sz="quarter" idx="5"/>
          </p:nvPr>
        </p:nvSpPr>
        <p:spPr/>
        <p:txBody>
          <a:bodyPr/>
          <a:lstStyle/>
          <a:p>
            <a:fld id="{3DF721E9-6DE7-4B63-9DAB-DE5AEBA414C7}" type="slidenum">
              <a:rPr lang="en-GB" smtClean="0"/>
              <a:t>11</a:t>
            </a:fld>
            <a:endParaRPr lang="en-GB"/>
          </a:p>
        </p:txBody>
      </p:sp>
    </p:spTree>
    <p:extLst>
      <p:ext uri="{BB962C8B-B14F-4D97-AF65-F5344CB8AC3E}">
        <p14:creationId xmlns:p14="http://schemas.microsoft.com/office/powerpoint/2010/main" val="283581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40C28"/>
                </a:solidFill>
                <a:effectLst/>
                <a:latin typeface="Google Sans"/>
              </a:rPr>
              <a:t>Nearly 80%</a:t>
            </a:r>
            <a:r>
              <a:rPr lang="en-US" b="0" i="0">
                <a:solidFill>
                  <a:srgbClr val="202124"/>
                </a:solidFill>
                <a:effectLst/>
                <a:latin typeface="Google Sans"/>
              </a:rPr>
              <a:t> of women with autism are misdiagnosed – often with conditions such as borderline personality disorder, eating disorders, bipolar disorder and anxiety</a:t>
            </a:r>
            <a:endParaRPr lang="en-GB"/>
          </a:p>
          <a:p>
            <a:endParaRPr lang="en-GB"/>
          </a:p>
        </p:txBody>
      </p:sp>
      <p:sp>
        <p:nvSpPr>
          <p:cNvPr id="4" name="Slide Number Placeholder 3"/>
          <p:cNvSpPr>
            <a:spLocks noGrp="1"/>
          </p:cNvSpPr>
          <p:nvPr>
            <p:ph type="sldNum" sz="quarter" idx="5"/>
          </p:nvPr>
        </p:nvSpPr>
        <p:spPr/>
        <p:txBody>
          <a:bodyPr/>
          <a:lstStyle/>
          <a:p>
            <a:fld id="{3DF721E9-6DE7-4B63-9DAB-DE5AEBA414C7}" type="slidenum">
              <a:rPr lang="en-GB" smtClean="0"/>
              <a:t>12</a:t>
            </a:fld>
            <a:endParaRPr lang="en-GB"/>
          </a:p>
        </p:txBody>
      </p:sp>
    </p:spTree>
    <p:extLst>
      <p:ext uri="{BB962C8B-B14F-4D97-AF65-F5344CB8AC3E}">
        <p14:creationId xmlns:p14="http://schemas.microsoft.com/office/powerpoint/2010/main" val="106610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21212"/>
                </a:solidFill>
                <a:effectLst/>
                <a:latin typeface="GuardianTextEgyptian"/>
              </a:rPr>
              <a:t>The latest report identifies pre-existing conditions as being risk factors for poor maternal outcomes, along with socioeconomic factors and attitudes that affect the quality of care women receive, which include ignorance, bias, microaggressions and racism.</a:t>
            </a:r>
            <a:endParaRPr lang="en-GB"/>
          </a:p>
          <a:p>
            <a:endParaRPr lang="en-GB"/>
          </a:p>
        </p:txBody>
      </p:sp>
      <p:sp>
        <p:nvSpPr>
          <p:cNvPr id="4" name="Slide Number Placeholder 3"/>
          <p:cNvSpPr>
            <a:spLocks noGrp="1"/>
          </p:cNvSpPr>
          <p:nvPr>
            <p:ph type="sldNum" sz="quarter" idx="5"/>
          </p:nvPr>
        </p:nvSpPr>
        <p:spPr/>
        <p:txBody>
          <a:bodyPr/>
          <a:lstStyle/>
          <a:p>
            <a:fld id="{D8A915F0-4A57-BB45-8F3E-30F20D4D3B06}" type="slidenum">
              <a:rPr lang="en-TR" smtClean="0"/>
              <a:t>13</a:t>
            </a:fld>
            <a:endParaRPr lang="en-TR"/>
          </a:p>
        </p:txBody>
      </p:sp>
    </p:spTree>
    <p:extLst>
      <p:ext uri="{BB962C8B-B14F-4D97-AF65-F5344CB8AC3E}">
        <p14:creationId xmlns:p14="http://schemas.microsoft.com/office/powerpoint/2010/main" val="123045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Menopause and the workplace / First report of session 2022-2023</a:t>
            </a:r>
          </a:p>
          <a:p>
            <a:r>
              <a:rPr lang="en-US"/>
              <a:t>UK parliament</a:t>
            </a:r>
          </a:p>
          <a:p>
            <a:r>
              <a:rPr lang="en-US" b="0" i="0">
                <a:solidFill>
                  <a:srgbClr val="4D4D4D"/>
                </a:solidFill>
                <a:effectLst/>
                <a:latin typeface="National"/>
              </a:rPr>
              <a:t>Professor Brewis told the Committee about recent research showed that women who reported at least one problematic menopausal symptom at the age of 50 were 43% more likely to have left their jobs by the age of 55 and 23% more likely to have reduced their hours.</a:t>
            </a:r>
            <a:endParaRPr lang="en-GB"/>
          </a:p>
        </p:txBody>
      </p:sp>
      <p:sp>
        <p:nvSpPr>
          <p:cNvPr id="4" name="Slide Number Placeholder 3"/>
          <p:cNvSpPr>
            <a:spLocks noGrp="1"/>
          </p:cNvSpPr>
          <p:nvPr>
            <p:ph type="sldNum" sz="quarter" idx="5"/>
          </p:nvPr>
        </p:nvSpPr>
        <p:spPr/>
        <p:txBody>
          <a:bodyPr/>
          <a:lstStyle/>
          <a:p>
            <a:fld id="{D8A915F0-4A57-BB45-8F3E-30F20D4D3B06}" type="slidenum">
              <a:rPr lang="en-TR" smtClean="0"/>
              <a:t>14</a:t>
            </a:fld>
            <a:endParaRPr lang="en-TR"/>
          </a:p>
        </p:txBody>
      </p:sp>
    </p:spTree>
    <p:extLst>
      <p:ext uri="{BB962C8B-B14F-4D97-AF65-F5344CB8AC3E}">
        <p14:creationId xmlns:p14="http://schemas.microsoft.com/office/powerpoint/2010/main" val="1068156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40C28"/>
                </a:solidFill>
                <a:effectLst/>
                <a:latin typeface="Google Sans"/>
              </a:rPr>
              <a:t>Both women and men who have heart attack often have chest pain, however in addition to chest pain, women are more likely to have these symptoms: Pain in the shoulder, back or arm and shortness of breath.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40C28"/>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40C28"/>
                </a:solidFill>
                <a:effectLst/>
                <a:latin typeface="Google Sans"/>
              </a:rPr>
              <a:t>Women experience pain in the jaw, neck, back, arm or shoulder, Feeling nauseous, light head or unusually tired.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40C28"/>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40C28"/>
                </a:solidFill>
                <a:effectLst/>
                <a:latin typeface="Google Sans"/>
              </a:rPr>
              <a:t>Women are much more likely to get less common symptoms such as indigestion, shortness of breath, and back pain, sometimes even in the absence of obvious chest discomfort.</a:t>
            </a:r>
            <a:endParaRPr lang="en-GB"/>
          </a:p>
          <a:p>
            <a:endParaRPr lang="en-GB"/>
          </a:p>
        </p:txBody>
      </p:sp>
      <p:sp>
        <p:nvSpPr>
          <p:cNvPr id="4" name="Slide Number Placeholder 3"/>
          <p:cNvSpPr>
            <a:spLocks noGrp="1"/>
          </p:cNvSpPr>
          <p:nvPr>
            <p:ph type="sldNum" sz="quarter" idx="5"/>
          </p:nvPr>
        </p:nvSpPr>
        <p:spPr/>
        <p:txBody>
          <a:bodyPr/>
          <a:lstStyle/>
          <a:p>
            <a:fld id="{D8A915F0-4A57-BB45-8F3E-30F20D4D3B06}" type="slidenum">
              <a:rPr lang="en-TR" smtClean="0"/>
              <a:t>15</a:t>
            </a:fld>
            <a:endParaRPr lang="en-TR"/>
          </a:p>
        </p:txBody>
      </p:sp>
    </p:spTree>
    <p:extLst>
      <p:ext uri="{BB962C8B-B14F-4D97-AF65-F5344CB8AC3E}">
        <p14:creationId xmlns:p14="http://schemas.microsoft.com/office/powerpoint/2010/main" val="1888120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 than 1 in 5 have enough information on menstrual wellbeing.</a:t>
            </a:r>
            <a:endParaRPr lang="en-GB"/>
          </a:p>
        </p:txBody>
      </p:sp>
      <p:sp>
        <p:nvSpPr>
          <p:cNvPr id="4" name="Slide Number Placeholder 3"/>
          <p:cNvSpPr>
            <a:spLocks noGrp="1"/>
          </p:cNvSpPr>
          <p:nvPr>
            <p:ph type="sldNum" sz="quarter" idx="5"/>
          </p:nvPr>
        </p:nvSpPr>
        <p:spPr/>
        <p:txBody>
          <a:bodyPr/>
          <a:lstStyle/>
          <a:p>
            <a:fld id="{3DF721E9-6DE7-4B63-9DAB-DE5AEBA414C7}" type="slidenum">
              <a:rPr lang="en-GB" smtClean="0"/>
              <a:t>16</a:t>
            </a:fld>
            <a:endParaRPr lang="en-GB"/>
          </a:p>
        </p:txBody>
      </p:sp>
    </p:spTree>
    <p:extLst>
      <p:ext uri="{BB962C8B-B14F-4D97-AF65-F5344CB8AC3E}">
        <p14:creationId xmlns:p14="http://schemas.microsoft.com/office/powerpoint/2010/main" val="348556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 than 1 in 7 have enough information on gynecological cancers.</a:t>
            </a:r>
            <a:endParaRPr lang="en-GB"/>
          </a:p>
        </p:txBody>
      </p:sp>
      <p:sp>
        <p:nvSpPr>
          <p:cNvPr id="4" name="Slide Number Placeholder 3"/>
          <p:cNvSpPr>
            <a:spLocks noGrp="1"/>
          </p:cNvSpPr>
          <p:nvPr>
            <p:ph type="sldNum" sz="quarter" idx="5"/>
          </p:nvPr>
        </p:nvSpPr>
        <p:spPr/>
        <p:txBody>
          <a:bodyPr/>
          <a:lstStyle/>
          <a:p>
            <a:fld id="{3DF721E9-6DE7-4B63-9DAB-DE5AEBA414C7}" type="slidenum">
              <a:rPr lang="en-GB" smtClean="0"/>
              <a:t>17</a:t>
            </a:fld>
            <a:endParaRPr lang="en-GB"/>
          </a:p>
        </p:txBody>
      </p:sp>
    </p:spTree>
    <p:extLst>
      <p:ext uri="{BB962C8B-B14F-4D97-AF65-F5344CB8AC3E}">
        <p14:creationId xmlns:p14="http://schemas.microsoft.com/office/powerpoint/2010/main" val="62970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4"/>
                </a:solidFill>
                <a:effectLst/>
                <a:latin typeface="Google Sans"/>
              </a:rPr>
              <a:t>The recent Women's Health Strategy for England reported that more than 4 in 5 (</a:t>
            </a:r>
            <a:r>
              <a:rPr lang="en-US" b="0" i="0">
                <a:solidFill>
                  <a:srgbClr val="040C28"/>
                </a:solidFill>
                <a:effectLst/>
                <a:latin typeface="Google Sans"/>
              </a:rPr>
              <a:t>84%)</a:t>
            </a:r>
            <a:r>
              <a:rPr lang="en-US" b="0" i="0">
                <a:solidFill>
                  <a:srgbClr val="202124"/>
                </a:solidFill>
                <a:effectLst/>
                <a:latin typeface="Google Sans"/>
              </a:rPr>
              <a:t> women responding to their survey had at times felt that their healthcare professionals were not listening to them.</a:t>
            </a:r>
            <a:endParaRPr lang="en-GB"/>
          </a:p>
        </p:txBody>
      </p:sp>
      <p:sp>
        <p:nvSpPr>
          <p:cNvPr id="4" name="Slide Number Placeholder 3"/>
          <p:cNvSpPr>
            <a:spLocks noGrp="1"/>
          </p:cNvSpPr>
          <p:nvPr>
            <p:ph type="sldNum" sz="quarter" idx="5"/>
          </p:nvPr>
        </p:nvSpPr>
        <p:spPr/>
        <p:txBody>
          <a:bodyPr/>
          <a:lstStyle/>
          <a:p>
            <a:fld id="{3DF721E9-6DE7-4B63-9DAB-DE5AEBA414C7}" type="slidenum">
              <a:rPr lang="en-GB" smtClean="0"/>
              <a:t>18</a:t>
            </a:fld>
            <a:endParaRPr lang="en-GB"/>
          </a:p>
        </p:txBody>
      </p:sp>
    </p:spTree>
    <p:extLst>
      <p:ext uri="{BB962C8B-B14F-4D97-AF65-F5344CB8AC3E}">
        <p14:creationId xmlns:p14="http://schemas.microsoft.com/office/powerpoint/2010/main" val="336525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b="1">
                <a:effectLst/>
                <a:latin typeface="Calibri" panose="020F0502020204030204" pitchFamily="34" charset="0"/>
                <a:ea typeface="Calibri" panose="020F0502020204030204" pitchFamily="34" charset="0"/>
                <a:cs typeface="Times New Roman" panose="02020603050405020304" pitchFamily="18" charset="0"/>
              </a:rPr>
              <a:t>So I have spread a lot of doom and gloom so far, </a:t>
            </a:r>
            <a:r>
              <a:rPr lang="en-GB" sz="1800">
                <a:effectLst/>
                <a:latin typeface="Calibri" panose="020F0502020204030204" pitchFamily="34" charset="0"/>
                <a:ea typeface="Calibri" panose="020F0502020204030204" pitchFamily="34" charset="0"/>
                <a:cs typeface="Times New Roman" panose="02020603050405020304" pitchFamily="18" charset="0"/>
              </a:rPr>
              <a:t>but how do we move forwards and take steps to redress this balance? How do we</a:t>
            </a:r>
            <a:r>
              <a:rPr lang="en-US" sz="1800">
                <a:effectLst/>
                <a:latin typeface="Calibri" panose="020F0502020204030204" pitchFamily="34" charset="0"/>
                <a:ea typeface="Calibri" panose="020F0502020204030204" pitchFamily="34" charset="0"/>
                <a:cs typeface="Times New Roman" panose="02020603050405020304" pitchFamily="18" charset="0"/>
              </a:rPr>
              <a:t> give women the autonomy, control and respect they deserve? This topic is huge! How do we begin to solve this problem?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19</a:t>
            </a:fld>
            <a:endParaRPr lang="en-US"/>
          </a:p>
        </p:txBody>
      </p:sp>
    </p:spTree>
    <p:extLst>
      <p:ext uri="{BB962C8B-B14F-4D97-AF65-F5344CB8AC3E}">
        <p14:creationId xmlns:p14="http://schemas.microsoft.com/office/powerpoint/2010/main" val="282116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mj-lt"/>
              </a:rPr>
              <a:t>Gurveena:</a:t>
            </a:r>
          </a:p>
          <a:p>
            <a:r>
              <a:rPr lang="en-US" b="0" i="0">
                <a:effectLst/>
                <a:latin typeface="+mj-lt"/>
              </a:rPr>
              <a:t>I started having severe chest pains and felt clammy and disoriented. I believed I was having a </a:t>
            </a:r>
            <a:r>
              <a:rPr lang="en-US" b="0" i="0" u="none" strike="noStrike">
                <a:effectLst/>
                <a:latin typeface="+mj-lt"/>
                <a:hlinkClick r:id="rId3">
                  <a:extLst>
                    <a:ext uri="{A12FA001-AC4F-418D-AE19-62706E023703}">
                      <ahyp:hlinkClr xmlns:ahyp="http://schemas.microsoft.com/office/drawing/2018/hyperlinkcolor" val="tx"/>
                    </a:ext>
                  </a:extLst>
                </a:hlinkClick>
              </a:rPr>
              <a:t>heart attack</a:t>
            </a:r>
            <a:r>
              <a:rPr lang="en-US" b="0" i="0">
                <a:effectLst/>
                <a:latin typeface="+mj-lt"/>
              </a:rPr>
              <a:t>, but when the ambulance arrived the paramedic asked me to walk from my car to the ambulance. To me that meant they didn’t think I was having a heart attack and I think they thought I was panicking; of course, I was anxious, but it wasn’t just that.</a:t>
            </a:r>
          </a:p>
          <a:p>
            <a:r>
              <a:rPr lang="en-US" b="0" i="0">
                <a:effectLst/>
                <a:latin typeface="+mj-lt"/>
              </a:rPr>
              <a:t>Initially, the doctors wrongly thought that the blood supply to my heart was only partly blocked, so I wasn’t treated as an emergency.  Finally, I was diagnosed as having had </a:t>
            </a:r>
            <a:r>
              <a:rPr lang="en-US">
                <a:latin typeface="+mj-lt"/>
              </a:rPr>
              <a:t>th</a:t>
            </a:r>
            <a:r>
              <a:rPr lang="en-US" b="0" i="0">
                <a:effectLst/>
                <a:latin typeface="+mj-lt"/>
              </a:rPr>
              <a:t>e most serious type, where an artery supplying the heart is completely blocked.</a:t>
            </a:r>
          </a:p>
          <a:p>
            <a:r>
              <a:rPr lang="en-US">
                <a:latin typeface="+mj-lt"/>
              </a:rPr>
              <a:t>B</a:t>
            </a:r>
            <a:r>
              <a:rPr lang="en-US" b="0" i="0">
                <a:effectLst/>
                <a:latin typeface="+mj-lt"/>
              </a:rPr>
              <a:t>ut doctors had missed the window to protect my heart from serious damage and I have </a:t>
            </a:r>
            <a:r>
              <a:rPr lang="en-US" b="0" i="0" u="none" strike="noStrike">
                <a:effectLst/>
                <a:latin typeface="+mj-lt"/>
                <a:hlinkClick r:id="rId4">
                  <a:extLst>
                    <a:ext uri="{A12FA001-AC4F-418D-AE19-62706E023703}">
                      <ahyp:hlinkClr xmlns:ahyp="http://schemas.microsoft.com/office/drawing/2018/hyperlinkcolor" val="tx"/>
                    </a:ext>
                  </a:extLst>
                </a:hlinkClick>
              </a:rPr>
              <a:t>heart failure</a:t>
            </a:r>
            <a:r>
              <a:rPr lang="en-US" b="0" i="0">
                <a:effectLst/>
                <a:latin typeface="+mj-lt"/>
              </a:rPr>
              <a:t> as a result of my heart attack.  </a:t>
            </a:r>
          </a:p>
          <a:p>
            <a:r>
              <a:rPr lang="en-US" b="0" i="0">
                <a:effectLst/>
                <a:latin typeface="+mj-lt"/>
              </a:rPr>
              <a:t>I felt I’d been badly let down and being a younger woman and slim meant I wasn’t the stereotypical heart attack patient and I think that played a role in how I was treated. </a:t>
            </a:r>
            <a:endParaRPr lang="en-GB">
              <a:latin typeface="+mj-lt"/>
            </a:endParaRPr>
          </a:p>
          <a:p>
            <a:endParaRPr lang="en-GB"/>
          </a:p>
          <a:p>
            <a:endParaRPr lang="en-GB"/>
          </a:p>
          <a:p>
            <a:r>
              <a:rPr lang="en-GB"/>
              <a:t>https://www.bhf.org.uk/informationsupport/heart-matters-magazine/my-story/women-and-heart-attacks/carols-story</a:t>
            </a:r>
          </a:p>
        </p:txBody>
      </p:sp>
      <p:sp>
        <p:nvSpPr>
          <p:cNvPr id="4" name="Slide Number Placeholder 3"/>
          <p:cNvSpPr>
            <a:spLocks noGrp="1"/>
          </p:cNvSpPr>
          <p:nvPr>
            <p:ph type="sldNum" sz="quarter" idx="5"/>
          </p:nvPr>
        </p:nvSpPr>
        <p:spPr/>
        <p:txBody>
          <a:bodyPr/>
          <a:lstStyle/>
          <a:p>
            <a:fld id="{D8A915F0-4A57-BB45-8F3E-30F20D4D3B06}" type="slidenum">
              <a:rPr lang="en-TR" smtClean="0"/>
              <a:t>2</a:t>
            </a:fld>
            <a:endParaRPr lang="en-TR"/>
          </a:p>
        </p:txBody>
      </p:sp>
    </p:spTree>
    <p:extLst>
      <p:ext uri="{BB962C8B-B14F-4D97-AF65-F5344CB8AC3E}">
        <p14:creationId xmlns:p14="http://schemas.microsoft.com/office/powerpoint/2010/main" val="334439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Well it really starts with two things.</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Education and Data </a:t>
            </a:r>
          </a:p>
          <a:p>
            <a:r>
              <a:rPr lang="en-GB"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Good data can inform good research and create the impetus for good policies, it can provide the evidence to drive the advocacy to make change happen.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I represent Women in Data, and we are on a mission to try and use our data skills to r</a:t>
            </a:r>
            <a:r>
              <a:rPr lang="en-US" sz="1800" err="1">
                <a:effectLst/>
                <a:latin typeface="Calibri" panose="020F0502020204030204" pitchFamily="34" charset="0"/>
                <a:ea typeface="Calibri" panose="020F0502020204030204" pitchFamily="34" charset="0"/>
                <a:cs typeface="Times New Roman" panose="02020603050405020304" pitchFamily="18" charset="0"/>
              </a:rPr>
              <a:t>edress</a:t>
            </a:r>
            <a:r>
              <a:rPr lang="en-US" sz="1800">
                <a:effectLst/>
                <a:latin typeface="Calibri" panose="020F0502020204030204" pitchFamily="34" charset="0"/>
                <a:ea typeface="Calibri" panose="020F0502020204030204" pitchFamily="34" charset="0"/>
                <a:cs typeface="Times New Roman" panose="02020603050405020304" pitchFamily="18" charset="0"/>
              </a:rPr>
              <a:t> this balance, to make the policy makers and medical leaders listen, to work with the right professionals to make a change. Before we got started, we wanted to first hear from people all over the country about what their experiences are and what they wanted to see change. So we have been running workshops around the country with businesses, medical professionals and community groups to hear what you want to see changed.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20</a:t>
            </a:fld>
            <a:endParaRPr lang="en-US"/>
          </a:p>
        </p:txBody>
      </p:sp>
    </p:spTree>
    <p:extLst>
      <p:ext uri="{BB962C8B-B14F-4D97-AF65-F5344CB8AC3E}">
        <p14:creationId xmlns:p14="http://schemas.microsoft.com/office/powerpoint/2010/main" val="1845801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b="0" i="0">
                <a:effectLst/>
                <a:latin typeface="Arial" panose="020B0604020202020204" pitchFamily="34" charset="0"/>
              </a:rPr>
              <a:t>Thanks to increased screening, breast cancer is now being detected earlier. 73% of women over 50 now had a mammogram in last 2 years.</a:t>
            </a:r>
          </a:p>
          <a:p>
            <a:pPr marL="514350" indent="-514350">
              <a:buFont typeface="+mj-lt"/>
              <a:buAutoNum type="arabicPeriod"/>
            </a:pPr>
            <a:endParaRPr lang="en-US" sz="1200" b="0" i="0">
              <a:effectLst/>
              <a:latin typeface="Arial" panose="020B0604020202020204" pitchFamily="34" charset="0"/>
            </a:endParaRPr>
          </a:p>
          <a:p>
            <a:pPr marL="514350" indent="-514350">
              <a:buFont typeface="+mj-lt"/>
              <a:buAutoNum type="arabicPeriod"/>
            </a:pPr>
            <a:r>
              <a:rPr lang="en-US" sz="1200" b="0" i="0">
                <a:effectLst/>
                <a:latin typeface="Arial" panose="020B0604020202020204" pitchFamily="34" charset="0"/>
              </a:rPr>
              <a:t>Women are able to undergo testing for known breast cancer-causing genes, and there are medical options available to those that test positive.</a:t>
            </a:r>
          </a:p>
          <a:p>
            <a:endParaRPr lang="en-US"/>
          </a:p>
        </p:txBody>
      </p:sp>
      <p:sp>
        <p:nvSpPr>
          <p:cNvPr id="4" name="Slide Number Placeholder 3"/>
          <p:cNvSpPr>
            <a:spLocks noGrp="1"/>
          </p:cNvSpPr>
          <p:nvPr>
            <p:ph type="sldNum" sz="quarter" idx="5"/>
          </p:nvPr>
        </p:nvSpPr>
        <p:spPr/>
        <p:txBody>
          <a:bodyPr/>
          <a:lstStyle/>
          <a:p>
            <a:fld id="{CE4E9ED0-23C9-174C-AA43-8F63C770400D}" type="slidenum">
              <a:rPr lang="en-US" smtClean="0"/>
              <a:t>22</a:t>
            </a:fld>
            <a:endParaRPr lang="en-US"/>
          </a:p>
        </p:txBody>
      </p:sp>
    </p:spTree>
    <p:extLst>
      <p:ext uri="{BB962C8B-B14F-4D97-AF65-F5344CB8AC3E}">
        <p14:creationId xmlns:p14="http://schemas.microsoft.com/office/powerpoint/2010/main" val="1079605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And you’ve told us that we need: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Better, more personalised information. We are not all built the same – we do not all experience fertility in the same way, periods in the same way, menopause in the same way. We need better information and it needs to be more personalised to our circumstances.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need to understand the symptoms of conditions so that we can take action ourselves, we can spot what is happening and seek help and most importantly so that we have the ability to advocate for ourselves, for our loved ones. If we do not have this information, if we do not know what we are looking for, we simply cannot navigate our way through the support we need. It’s about having the information to take control of our own lives, to be able to make diet changes, to be able to organise our lives by recognising that hormones do affect us on a daily basis and we will not feel the same every single day as a result. But actually if we could understand that better, we could organise our lives and work to play to our strengths at any given time.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E4E9ED0-23C9-174C-AA43-8F63C770400D}" type="slidenum">
              <a:rPr lang="en-US" smtClean="0"/>
              <a:t>23</a:t>
            </a:fld>
            <a:endParaRPr lang="en-US"/>
          </a:p>
        </p:txBody>
      </p:sp>
    </p:spTree>
    <p:extLst>
      <p:ext uri="{BB962C8B-B14F-4D97-AF65-F5344CB8AC3E}">
        <p14:creationId xmlns:p14="http://schemas.microsoft.com/office/powerpoint/2010/main" val="212753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You’ve told us that you want a better understanding of how conditions relate to one another, we are not a homogenous blob, some of us will have an underactive thyroid and endometriosis, how do these different things connect with one another? if I have diabetes how does this relate to other things?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want clinicians to have improved education. There’s years and years of training people based on the male physiology, there’s so much that clinicians are not equipped with the knowledge and information about to help us navigate effectively through this journey. They need training, they need information, they need data.</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want research to happen into the root cause of conditions. We don’t want 1% of healthcare funding on female specific conditions, or even 3% with oncology, we want research to understand why do we get fibroids? Endometriosis? We’ve seen great progress made in cervical cancer by understanding the connection with HPV and by injecting young women and men with a vaccine we have much huge inroads into reducing cervical cancer. We need more of this, we need to look at this for more conditions.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And ultimately, we want benchmarks. To understand what is a painful period, what is a bad pain level? What is normal? Where are you at on the spectrum? How do we know what normal fertility levels are? Why are we not all being told our AMH level earlier in the journey so we have more options available to us? Why does this only come up when you start to have challenges? How do we understand benchmarks that are appropriate based on our own physiology, as a black woman I will probably have different benchmarks from a white woman, so why is that not shared with me? Why am I having to navigate it based on some generic information?</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E4E9ED0-23C9-174C-AA43-8F63C770400D}" type="slidenum">
              <a:rPr lang="en-US" smtClean="0"/>
              <a:t>24</a:t>
            </a:fld>
            <a:endParaRPr lang="en-US"/>
          </a:p>
        </p:txBody>
      </p:sp>
    </p:spTree>
    <p:extLst>
      <p:ext uri="{BB962C8B-B14F-4D97-AF65-F5344CB8AC3E}">
        <p14:creationId xmlns:p14="http://schemas.microsoft.com/office/powerpoint/2010/main" val="164124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And when you think about all of these things, all of the information we would like to have, the answer is data.</a:t>
            </a:r>
          </a:p>
        </p:txBody>
      </p:sp>
      <p:sp>
        <p:nvSpPr>
          <p:cNvPr id="4" name="Slide Number Placeholder 3"/>
          <p:cNvSpPr>
            <a:spLocks noGrp="1"/>
          </p:cNvSpPr>
          <p:nvPr>
            <p:ph type="sldNum" sz="quarter" idx="5"/>
          </p:nvPr>
        </p:nvSpPr>
        <p:spPr/>
        <p:txBody>
          <a:bodyPr/>
          <a:lstStyle/>
          <a:p>
            <a:fld id="{CE4E9ED0-23C9-174C-AA43-8F63C770400D}" type="slidenum">
              <a:rPr lang="en-US" smtClean="0"/>
              <a:t>25</a:t>
            </a:fld>
            <a:endParaRPr lang="en-US"/>
          </a:p>
        </p:txBody>
      </p:sp>
    </p:spTree>
    <p:extLst>
      <p:ext uri="{BB962C8B-B14F-4D97-AF65-F5344CB8AC3E}">
        <p14:creationId xmlns:p14="http://schemas.microsoft.com/office/powerpoint/2010/main" val="1459918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It all starts with good data. We need more data, to be processed and used helpfully, we need to understand what can already be found in the information that is out there and we need to start to direct clinicians, politicians, policy makers, and research companies to be able to focus their efforts where there would be a real difference. Good data leads to good policies, which inform good research.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as we get started on this journey, where we want to provide that insight to be able to influence policy, to be able to influence the education of clinicians, to be able to influence the clinical trials that take place that hopefully actually have some women on them.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want to support the community with more education and that needs to go not just to businesses, but to community groups, to schools – start young and support people not to have to navigate so many of the questions in the dark, and to hopefully prevent some of the mental health issues which are caused by the fact that women are navigating these issues without the right information at the right time, and they are left with a lack of confidence, anxiety, real mental health challenges because they haven’t had the support and information that they need.</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the good thing is Women in Data and many of you in this room know about data, so we want to start to understand the data, we want to help to educate all of us with that data, and we want to advocate for change.</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can see where data has been used effectively in the past there have been great results – HPV is just one example, understanding one of the root causes of cervical cancer, tracing back through data and insight, through a vaccine we are now able to prevent thousands of cases of cervical cancer not to mention the reduction in other issues like herpes, use of commercial data helped us to better understand trends in buying patterns which led to better products for those suffering from incontinence - was seen that women were buying sanitary products beyond menopause age, and by understanding the reason for this more appropriate products could be manufactured.</a:t>
            </a:r>
          </a:p>
        </p:txBody>
      </p:sp>
      <p:sp>
        <p:nvSpPr>
          <p:cNvPr id="4" name="Slide Number Placeholder 3"/>
          <p:cNvSpPr>
            <a:spLocks noGrp="1"/>
          </p:cNvSpPr>
          <p:nvPr>
            <p:ph type="sldNum" sz="quarter" idx="5"/>
          </p:nvPr>
        </p:nvSpPr>
        <p:spPr/>
        <p:txBody>
          <a:bodyPr/>
          <a:lstStyle/>
          <a:p>
            <a:fld id="{CE4E9ED0-23C9-174C-AA43-8F63C770400D}" type="slidenum">
              <a:rPr lang="en-US" smtClean="0"/>
              <a:t>26</a:t>
            </a:fld>
            <a:endParaRPr lang="en-US"/>
          </a:p>
        </p:txBody>
      </p:sp>
    </p:spTree>
    <p:extLst>
      <p:ext uri="{BB962C8B-B14F-4D97-AF65-F5344CB8AC3E}">
        <p14:creationId xmlns:p14="http://schemas.microsoft.com/office/powerpoint/2010/main" val="33529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E9ED0-23C9-174C-AA43-8F63C7704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443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It all starts with good data. We need more data, to be processed and used helpfully, we need to understand what can already be found in the information that is out there and we need to start to direct clinicians, politicians, policy makers, and research companies to be able to focus their efforts where there would be a real difference. Good data leads to good policies, which inform good research.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as we get started on this journey, where we want to provide that insight to be able to influence policy, to be able to influence the education of clinicians, to be able to influence the clinical trials that take place that hopefully actually have some women on them.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want to support the community with more education and that needs to go not just to businesses, but to community groups, to schools – start young and support people not to have to navigate so many of the questions in the dark, and to hopefully prevent some of the mental health issues which are caused by the fact that women are navigating these issues without the right information at the right time, and they are left with a lack of confidence, anxiety, real mental health challenges because they haven’t had the support and information that they need.</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the good thing is Women in Data and many of you in this room know about data, so we want to start to understand the data, we want to help to educate all of us with that data, and we want to advocate for change.</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can see where data has been used effectively in the past there have been great results – HPV is just one example, understanding one of the root causes of cervical cancer, tracing back through data and insight, through a vaccine we are now able to prevent thousands of cases of cervical cancer not to mention the reduction in other issues like herpes, use of commercial data helped us to better understand trends in buying patterns which led to better products for those suffering from incontinence - was seen that women were buying sanitary products beyond menopause age, and by understanding the reason for this more appropriate products could be manufactured.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E9ED0-23C9-174C-AA43-8F63C7704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392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It all starts with good data. We need more data, to be processed and used helpfully, we need to understand what can already be found in the information that is out there and we need to start to direct clinicians, politicians, policy makers, and research companies to be able to focus their efforts where there would be a real difference. Good data leads to good policies, which inform good research.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as we get started on this journey, where we want to provide that insight to be able to influence policy, to be able to influence the education of clinicians, to be able to influence the clinical trials that take place that hopefully actually have some women on them.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want to support the community with more education and that needs to go not just to businesses, but to community groups, to schools – start young and support people not to have to navigate so many of the questions in the dark, and to hopefully prevent some of the mental health issues which are caused by the fact that women are navigating these issues without the right information at the right time, and they are left with a lack of confidence, anxiety, real mental health challenges because they haven’t had the support and information that they need.</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the good thing is Women in Data and many of you in this room know about data, so we want to start to understand the data, we want to help to educate all of us with that data, and we want to advocate for change.</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We can see where data has been used effectively in the past there have been great results – HPV is just one example, understanding one of the root causes of cervical cancer, tracing back through data and insight, through a vaccine we are now able to prevent thousands of cases of cervical cancer not to mention the reduction in other issues like herpes, use of commercial data helped us to better understand trends in buying patterns which led to better products for those suffering from incontinence - was seen that women were buying sanitary products beyond menopause age, and by understanding the reason for this more appropriate products could be manufactured.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E9ED0-23C9-174C-AA43-8F63C7704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9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E9ED0-23C9-174C-AA43-8F63C7704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6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effectLst/>
                <a:latin typeface="+mj-lt"/>
              </a:rPr>
              <a:t>Emma W: I struggled with ADHD as a small child, most memorably when I was taking a test. By the second page, I became bored and uninterested. </a:t>
            </a:r>
          </a:p>
          <a:p>
            <a:pPr algn="l" fontAlgn="base"/>
            <a:r>
              <a:rPr lang="en-US" b="0" i="0">
                <a:effectLst/>
                <a:latin typeface="+mj-lt"/>
              </a:rPr>
              <a:t>As a result, my test results showed that I was </a:t>
            </a:r>
            <a:r>
              <a:rPr lang="en-US" b="0" i="1">
                <a:effectLst/>
                <a:latin typeface="+mj-lt"/>
              </a:rPr>
              <a:t>borderline retarded</a:t>
            </a:r>
            <a:r>
              <a:rPr lang="en-US" b="0" i="0">
                <a:effectLst/>
                <a:latin typeface="+mj-lt"/>
              </a:rPr>
              <a:t>. I began to feel stupid because I could not sit down long enough to do the work, and this has deeply impacted my confidence over the years. </a:t>
            </a:r>
          </a:p>
          <a:p>
            <a:pPr algn="l" fontAlgn="base"/>
            <a:r>
              <a:rPr lang="en-US" b="0" i="0">
                <a:effectLst/>
                <a:latin typeface="+mj-lt"/>
              </a:rPr>
              <a:t>My mother refused to test me for ADHD. I did not, however, know that at the time. </a:t>
            </a:r>
          </a:p>
          <a:p>
            <a:pPr algn="l" fontAlgn="base"/>
            <a:r>
              <a:rPr lang="en-US" b="0" i="0">
                <a:effectLst/>
                <a:latin typeface="+mj-lt"/>
              </a:rPr>
              <a:t>Luckily for me, my supervisor is a licensed therapist and suggested I get tested for adult ADD.  I explained how I’d gone to a clinic that </a:t>
            </a:r>
            <a:r>
              <a:rPr lang="en-US" b="0" i="0" err="1">
                <a:effectLst/>
                <a:latin typeface="+mj-lt"/>
              </a:rPr>
              <a:t>specialised</a:t>
            </a:r>
            <a:r>
              <a:rPr lang="en-US" b="0" i="0">
                <a:effectLst/>
                <a:latin typeface="+mj-lt"/>
              </a:rPr>
              <a:t> in treating people with ADHD but the nurse practitioner only gave me antidepressants.  My supervisor encouraged me to get re-tested so I could benefit from the right medication.</a:t>
            </a:r>
          </a:p>
          <a:p>
            <a:pPr fontAlgn="base"/>
            <a:r>
              <a:rPr lang="en-US" b="0" i="0">
                <a:effectLst/>
                <a:latin typeface="+mj-lt"/>
              </a:rPr>
              <a:t>I got tested for ADHD, was diagnosed and I was prescribed a stimulant. Taking a stimulant made my brain move at a normal pace.</a:t>
            </a:r>
          </a:p>
          <a:p>
            <a:pPr algn="l" fontAlgn="base"/>
            <a:r>
              <a:rPr lang="en-US" b="0" i="0">
                <a:effectLst/>
                <a:latin typeface="+mj-lt"/>
              </a:rPr>
              <a:t>Before medication, I felt I could only use a small portion of my brain. Now I feel that I can use all of my brain.  ADHD is a real illness and I have struggled with this illness half my life</a:t>
            </a:r>
            <a:endParaRPr lang="en-GB"/>
          </a:p>
        </p:txBody>
      </p:sp>
      <p:sp>
        <p:nvSpPr>
          <p:cNvPr id="4" name="Slide Number Placeholder 3"/>
          <p:cNvSpPr>
            <a:spLocks noGrp="1"/>
          </p:cNvSpPr>
          <p:nvPr>
            <p:ph type="sldNum" sz="quarter" idx="5"/>
          </p:nvPr>
        </p:nvSpPr>
        <p:spPr/>
        <p:txBody>
          <a:bodyPr/>
          <a:lstStyle/>
          <a:p>
            <a:fld id="{D8A915F0-4A57-BB45-8F3E-30F20D4D3B06}" type="slidenum">
              <a:rPr lang="en-TR" smtClean="0"/>
              <a:t>3</a:t>
            </a:fld>
            <a:endParaRPr lang="en-TR"/>
          </a:p>
        </p:txBody>
      </p:sp>
    </p:spTree>
    <p:extLst>
      <p:ext uri="{BB962C8B-B14F-4D97-AF65-F5344CB8AC3E}">
        <p14:creationId xmlns:p14="http://schemas.microsoft.com/office/powerpoint/2010/main" val="2116061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So, there’s no end of problems to solve, I’m sure you could name 10 issues yourselves, you’ve heard the stories, you’ve heard the stats, there are problems we need to solve for all of these women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31</a:t>
            </a:fld>
            <a:endParaRPr lang="en-US"/>
          </a:p>
        </p:txBody>
      </p:sp>
    </p:spTree>
    <p:extLst>
      <p:ext uri="{BB962C8B-B14F-4D97-AF65-F5344CB8AC3E}">
        <p14:creationId xmlns:p14="http://schemas.microsoft.com/office/powerpoint/2010/main" val="2606085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But we finally have a women’s health strategy, these problems are finally being recognized in multiple forums.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32</a:t>
            </a:fld>
            <a:endParaRPr lang="en-US"/>
          </a:p>
        </p:txBody>
      </p:sp>
    </p:spTree>
    <p:extLst>
      <p:ext uri="{BB962C8B-B14F-4D97-AF65-F5344CB8AC3E}">
        <p14:creationId xmlns:p14="http://schemas.microsoft.com/office/powerpoint/2010/main" val="2791086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Data is at the heart of the answer to solving these problems, and so many of you in this community know data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33</a:t>
            </a:fld>
            <a:endParaRPr lang="en-US"/>
          </a:p>
        </p:txBody>
      </p:sp>
    </p:spTree>
    <p:extLst>
      <p:ext uri="{BB962C8B-B14F-4D97-AF65-F5344CB8AC3E}">
        <p14:creationId xmlns:p14="http://schemas.microsoft.com/office/powerpoint/2010/main" val="720034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We’ve got momentum. There are wonderful ambassadors and partners like Dame Clare </a:t>
            </a:r>
            <a:r>
              <a:rPr lang="en-GB" sz="1800" err="1">
                <a:effectLst/>
                <a:latin typeface="Calibri" panose="020F0502020204030204" pitchFamily="34" charset="0"/>
                <a:ea typeface="Calibri" panose="020F0502020204030204" pitchFamily="34" charset="0"/>
                <a:cs typeface="Times New Roman" panose="02020603050405020304" pitchFamily="18" charset="0"/>
              </a:rPr>
              <a:t>Gerada</a:t>
            </a:r>
            <a:r>
              <a:rPr lang="en-GB" sz="1800">
                <a:effectLst/>
                <a:latin typeface="Calibri" panose="020F0502020204030204" pitchFamily="34" charset="0"/>
                <a:ea typeface="Calibri" panose="020F0502020204030204" pitchFamily="34" charset="0"/>
                <a:cs typeface="Times New Roman" panose="02020603050405020304" pitchFamily="18" charset="0"/>
              </a:rPr>
              <a:t>, like NCR our pilot commercial partner, like Included our inclusion partner, like the wonderful women and men I have to say a huge thank you to who are giving their time to the steerco who have already joined this mission.</a:t>
            </a:r>
          </a:p>
        </p:txBody>
      </p:sp>
      <p:sp>
        <p:nvSpPr>
          <p:cNvPr id="4" name="Slide Number Placeholder 3"/>
          <p:cNvSpPr>
            <a:spLocks noGrp="1"/>
          </p:cNvSpPr>
          <p:nvPr>
            <p:ph type="sldNum" sz="quarter" idx="5"/>
          </p:nvPr>
        </p:nvSpPr>
        <p:spPr/>
        <p:txBody>
          <a:bodyPr/>
          <a:lstStyle/>
          <a:p>
            <a:fld id="{CE4E9ED0-23C9-174C-AA43-8F63C770400D}" type="slidenum">
              <a:rPr lang="en-US" smtClean="0"/>
              <a:t>34</a:t>
            </a:fld>
            <a:endParaRPr lang="en-US"/>
          </a:p>
        </p:txBody>
      </p:sp>
    </p:spTree>
    <p:extLst>
      <p:ext uri="{BB962C8B-B14F-4D97-AF65-F5344CB8AC3E}">
        <p14:creationId xmlns:p14="http://schemas.microsoft.com/office/powerpoint/2010/main" val="1997198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But now this mission needs you. We cannot do this on our own.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35</a:t>
            </a:fld>
            <a:endParaRPr lang="en-US"/>
          </a:p>
        </p:txBody>
      </p:sp>
    </p:spTree>
    <p:extLst>
      <p:ext uri="{BB962C8B-B14F-4D97-AF65-F5344CB8AC3E}">
        <p14:creationId xmlns:p14="http://schemas.microsoft.com/office/powerpoint/2010/main" val="3394578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It is time to stop living with it and get involved. We need to change this for the next generation of women. We want to make sure that our daughters, our granddaughters, our nieces, our friends do not suffer this in the future, are not shooting in the dark, are not getting by, are not putting up, are not pushing through, but are living long and healthy live, not long lives in a lot of pain.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So we need you to stop living with it and get involved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36</a:t>
            </a:fld>
            <a:endParaRPr lang="en-US"/>
          </a:p>
        </p:txBody>
      </p:sp>
    </p:spTree>
    <p:extLst>
      <p:ext uri="{BB962C8B-B14F-4D97-AF65-F5344CB8AC3E}">
        <p14:creationId xmlns:p14="http://schemas.microsoft.com/office/powerpoint/2010/main" val="3245356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We have 3 simple asks.</a:t>
            </a:r>
          </a:p>
          <a:p>
            <a:pPr marL="342900" lvl="0" indent="-342900">
              <a:buFont typeface="+mj-lt"/>
              <a:buAutoNum type="arabicPeriod"/>
              <a:tabLst>
                <a:tab pos="4572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Help us raise awareness, we have a workshop pack - run them in your organisations or community groups, we are developing a pack for schools which will be ready imminently through the Girls in Data work. So please reach out to Harriet her address is here – we have seen amazing results of the workshops, just getting women talking, supporting one another, sharing things they’ve never shared before in the workplace and opening up the conversation.</a:t>
            </a:r>
          </a:p>
          <a:p>
            <a:pPr marL="457200"/>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en-GB" sz="1800">
                <a:effectLst/>
                <a:latin typeface="Calibri" panose="020F0502020204030204" pitchFamily="34" charset="0"/>
                <a:ea typeface="Calibri" panose="020F0502020204030204" pitchFamily="34" charset="0"/>
                <a:cs typeface="Times New Roman" panose="02020603050405020304" pitchFamily="18" charset="0"/>
              </a:rPr>
              <a:t>2. The second thing is Volunteer  - give us your data skills, UX skills, Project Management skills to come and help us crack the data and the fantastic Monica and Emma on the </a:t>
            </a:r>
            <a:r>
              <a:rPr lang="en-GB" sz="1800" err="1">
                <a:effectLst/>
                <a:latin typeface="Calibri" panose="020F0502020204030204" pitchFamily="34" charset="0"/>
                <a:ea typeface="Calibri" panose="020F0502020204030204" pitchFamily="34" charset="0"/>
                <a:cs typeface="Times New Roman" panose="02020603050405020304" pitchFamily="18" charset="0"/>
              </a:rPr>
              <a:t>SteerCo</a:t>
            </a:r>
            <a:r>
              <a:rPr lang="en-GB" sz="1800">
                <a:effectLst/>
                <a:latin typeface="Calibri" panose="020F0502020204030204" pitchFamily="34" charset="0"/>
                <a:ea typeface="Calibri" panose="020F0502020204030204" pitchFamily="34" charset="0"/>
                <a:cs typeface="Times New Roman" panose="02020603050405020304" pitchFamily="18" charset="0"/>
              </a:rPr>
              <a:t> will be heading up that work with NCR to really start to mine that data and see the insights we can get in this pilot discovery phase.</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3. And finally if we are going to change this, we need scale – we need (safely and securely, and anonymised of course) your data - the more information we can combine, the stronger the insights we will be able to provide to be able to campaign for change, help decision makers to see where the problem is and why they need to help us change this – it’s time to change, it is time to stop living with it. </a:t>
            </a:r>
          </a:p>
          <a:p>
            <a:r>
              <a:rPr lang="en-GB" sz="1800" b="1" i="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So please get in touch with Harriet, please do join our mission.</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If we put our collective data and tech feet down there’s a chance the next generation of women can thrive not survive. And thank you for listening to us today.</a:t>
            </a:r>
          </a:p>
          <a:p>
            <a:r>
              <a:rPr lang="en-GB"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37</a:t>
            </a:fld>
            <a:endParaRPr lang="en-US"/>
          </a:p>
        </p:txBody>
      </p:sp>
    </p:spTree>
    <p:extLst>
      <p:ext uri="{BB962C8B-B14F-4D97-AF65-F5344CB8AC3E}">
        <p14:creationId xmlns:p14="http://schemas.microsoft.com/office/powerpoint/2010/main" val="277112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Non-editable page to avoid any mistakes</a:t>
            </a:r>
          </a:p>
        </p:txBody>
      </p:sp>
      <p:sp>
        <p:nvSpPr>
          <p:cNvPr id="4" name="Slide Number Placeholder 3"/>
          <p:cNvSpPr>
            <a:spLocks noGrp="1"/>
          </p:cNvSpPr>
          <p:nvPr>
            <p:ph type="sldNum" sz="quarter" idx="5"/>
          </p:nvPr>
        </p:nvSpPr>
        <p:spPr/>
        <p:txBody>
          <a:bodyPr/>
          <a:lstStyle/>
          <a:p>
            <a:fld id="{CE4E9ED0-23C9-174C-AA43-8F63C770400D}" type="slidenum">
              <a:rPr lang="en-US" smtClean="0"/>
              <a:t>39</a:t>
            </a:fld>
            <a:endParaRPr lang="en-US"/>
          </a:p>
        </p:txBody>
      </p:sp>
    </p:spTree>
    <p:extLst>
      <p:ext uri="{BB962C8B-B14F-4D97-AF65-F5344CB8AC3E}">
        <p14:creationId xmlns:p14="http://schemas.microsoft.com/office/powerpoint/2010/main" val="1956339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effectLst/>
                <a:latin typeface="+mj-lt"/>
              </a:rPr>
              <a:t>Claire: </a:t>
            </a:r>
          </a:p>
          <a:p>
            <a:pPr algn="l" fontAlgn="base"/>
            <a:r>
              <a:rPr lang="en-US" b="0" i="0">
                <a:effectLst/>
                <a:latin typeface="+mj-lt"/>
              </a:rPr>
              <a:t>I was 46 when I went into surgical menopause.  I went  into my surgery in perimenopause and came out in full blown menopause. It was immediate. Like a ‘bang’. </a:t>
            </a:r>
          </a:p>
          <a:p>
            <a:pPr algn="l" fontAlgn="base"/>
            <a:r>
              <a:rPr lang="en-US" b="0" i="0">
                <a:effectLst/>
                <a:latin typeface="+mj-lt"/>
              </a:rPr>
              <a:t>The symptoms all came at once. I had hot flushes, dry skin and shockingly, my hair started to fall out in clumps. I started to experience an overwhelming sense of panic and anxiety. A feeling of impending doom sat constantly in my chest. </a:t>
            </a:r>
          </a:p>
          <a:p>
            <a:pPr algn="l" fontAlgn="base"/>
            <a:r>
              <a:rPr lang="en-US" b="0" i="0">
                <a:effectLst/>
                <a:latin typeface="+mj-lt"/>
              </a:rPr>
              <a:t>I worked in a senior management position where I led a large team and would spend my days managing my team and talking to people across the </a:t>
            </a:r>
            <a:r>
              <a:rPr lang="en-US" b="0" i="0" err="1">
                <a:effectLst/>
                <a:latin typeface="+mj-lt"/>
              </a:rPr>
              <a:t>organisation</a:t>
            </a:r>
            <a:r>
              <a:rPr lang="en-US" b="0" i="0">
                <a:effectLst/>
                <a:latin typeface="+mj-lt"/>
              </a:rPr>
              <a:t>, but my memory was shot to pieces. I was taking so many notes in meetings, and I couldn’t just think on my feet anymore and it felt at times that I was barely able to contribute. </a:t>
            </a:r>
          </a:p>
          <a:p>
            <a:pPr algn="l" fontAlgn="base"/>
            <a:r>
              <a:rPr lang="en-US" b="1">
                <a:latin typeface="+mj-lt"/>
              </a:rPr>
              <a:t>So, </a:t>
            </a:r>
            <a:r>
              <a:rPr lang="en-US" b="1" i="0">
                <a:effectLst/>
                <a:latin typeface="+mj-lt"/>
              </a:rPr>
              <a:t>I made the very difficult decision to leave the job I loved and a career I relished.</a:t>
            </a:r>
          </a:p>
          <a:p>
            <a:pPr algn="l" fontAlgn="base"/>
            <a:r>
              <a:rPr lang="en-US" b="0" i="0">
                <a:effectLst/>
                <a:latin typeface="+mj-lt"/>
              </a:rPr>
              <a:t>I think there is a real need for education and awareness within organisations to ensure no employee feels as isolated as I did.</a:t>
            </a:r>
          </a:p>
          <a:p>
            <a:endParaRPr lang="en-GB"/>
          </a:p>
          <a:p>
            <a:endParaRPr lang="en-GB"/>
          </a:p>
          <a:p>
            <a:r>
              <a:rPr lang="en-GB"/>
              <a:t>https://www.wellbeingofwomen.org.uk/campaigns/menopausepledge/stories/overnight-i-felt-id-lost-all-my-confidence-in-my-ability-to-do-my-job</a:t>
            </a:r>
          </a:p>
        </p:txBody>
      </p:sp>
      <p:sp>
        <p:nvSpPr>
          <p:cNvPr id="4" name="Slide Number Placeholder 3"/>
          <p:cNvSpPr>
            <a:spLocks noGrp="1"/>
          </p:cNvSpPr>
          <p:nvPr>
            <p:ph type="sldNum" sz="quarter" idx="5"/>
          </p:nvPr>
        </p:nvSpPr>
        <p:spPr/>
        <p:txBody>
          <a:bodyPr/>
          <a:lstStyle/>
          <a:p>
            <a:fld id="{D8A915F0-4A57-BB45-8F3E-30F20D4D3B06}" type="slidenum">
              <a:rPr lang="en-TR" smtClean="0"/>
              <a:t>4</a:t>
            </a:fld>
            <a:endParaRPr lang="en-TR"/>
          </a:p>
        </p:txBody>
      </p:sp>
    </p:spTree>
    <p:extLst>
      <p:ext uri="{BB962C8B-B14F-4D97-AF65-F5344CB8AC3E}">
        <p14:creationId xmlns:p14="http://schemas.microsoft.com/office/powerpoint/2010/main" val="71702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Natalie</a:t>
            </a:r>
          </a:p>
          <a:p>
            <a:pPr algn="l"/>
            <a:r>
              <a:rPr lang="en-US" b="0" i="0">
                <a:effectLst/>
                <a:latin typeface="+mj-lt"/>
              </a:rPr>
              <a:t>I consider myself to have a high pain threshold. When I first discovered I had fibroids, I just thought that I had painful periods and that was that.</a:t>
            </a:r>
          </a:p>
          <a:p>
            <a:pPr algn="l"/>
            <a:r>
              <a:rPr lang="en-US" b="0" i="0">
                <a:effectLst/>
                <a:latin typeface="+mj-lt"/>
              </a:rPr>
              <a:t>I was still going to work throughout the pain, despite my mum telling me on numerous occasions that I looked exhausted and pale, and that I should stay at home. I was feeling really spaced out, but I was just trying to manage the pain. I really struggled with the simple things, like driving to work and maintaining a normal life.</a:t>
            </a:r>
          </a:p>
          <a:p>
            <a:pPr algn="l"/>
            <a:r>
              <a:rPr lang="en-US" b="0" i="0">
                <a:effectLst/>
                <a:latin typeface="+mj-lt"/>
              </a:rPr>
              <a:t>Over the course of about a year, it got to the point where I was in so much pain, that I was being sick and almost fainting each month. Because it had begun to affect my bowel, it also became excruciating to go to the toilet.</a:t>
            </a:r>
          </a:p>
          <a:p>
            <a:pPr algn="l"/>
            <a:r>
              <a:rPr lang="en-US" b="0" i="0">
                <a:effectLst/>
                <a:latin typeface="+mj-lt"/>
              </a:rPr>
              <a:t>The pain got so bad, and I couldn’t take it anymore. I was dreading my period each month, but each month I was wondering, am I pregnant? Then: no, and here we go again with this intense pain.</a:t>
            </a:r>
          </a:p>
          <a:p>
            <a:pPr algn="l"/>
            <a:r>
              <a:rPr lang="en-US" b="0" i="0">
                <a:effectLst/>
                <a:latin typeface="+mj-lt"/>
              </a:rPr>
              <a:t>The problem is, painful periods are too often just dismissed as “women’s problems”. There’s definitely a stigma attached to these kinds of medical complaints, just like there was when my grandmother and mother were young.</a:t>
            </a:r>
          </a:p>
          <a:p>
            <a:pPr algn="l"/>
            <a:r>
              <a:rPr lang="en-US" b="0" i="0">
                <a:effectLst/>
                <a:latin typeface="+mj-lt"/>
              </a:rPr>
              <a:t>I finally got my diagnosis and had surgery under the NHS, but for a long time, my problems were recorded as “just” painful periods.</a:t>
            </a:r>
          </a:p>
          <a:p>
            <a:endParaRPr lang="en-GB"/>
          </a:p>
          <a:p>
            <a:r>
              <a:rPr lang="en-GB"/>
              <a:t>https://www.kingedwardvii.co.uk/health-hub/patient-stories-living-with-endometriosis</a:t>
            </a:r>
          </a:p>
        </p:txBody>
      </p:sp>
      <p:sp>
        <p:nvSpPr>
          <p:cNvPr id="4" name="Slide Number Placeholder 3"/>
          <p:cNvSpPr>
            <a:spLocks noGrp="1"/>
          </p:cNvSpPr>
          <p:nvPr>
            <p:ph type="sldNum" sz="quarter" idx="5"/>
          </p:nvPr>
        </p:nvSpPr>
        <p:spPr/>
        <p:txBody>
          <a:bodyPr/>
          <a:lstStyle/>
          <a:p>
            <a:fld id="{D8A915F0-4A57-BB45-8F3E-30F20D4D3B06}" type="slidenum">
              <a:rPr lang="en-TR" smtClean="0"/>
              <a:t>5</a:t>
            </a:fld>
            <a:endParaRPr lang="en-TR"/>
          </a:p>
        </p:txBody>
      </p:sp>
    </p:spTree>
    <p:extLst>
      <p:ext uri="{BB962C8B-B14F-4D97-AF65-F5344CB8AC3E}">
        <p14:creationId xmlns:p14="http://schemas.microsoft.com/office/powerpoint/2010/main" val="423037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Today if you hadn’t guessed it, we are here to talk about women’s health – because let’s be honest it is not talked about in enough rooms in this country.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But it is time to be talking about it, because whilst women live longer lives than men, we live in much worse health than men.</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You’ve just heard 4 stories from 4 brave women making their way through various challenges, These are just 4 stories.</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But they represent so many more. Women of all ages, races, us, our friends, our relatives, our colleagues, are living with it. We are putting up. We are pushing through. We are getting on with it, because we see no other way.</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Did you know that:</a:t>
            </a:r>
          </a:p>
          <a:p>
            <a:pPr marL="342900" lvl="0" indent="-342900">
              <a:buFont typeface="Symbol"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Women are </a:t>
            </a:r>
            <a:r>
              <a:rPr lang="en-GB" sz="1800" b="1">
                <a:effectLst/>
                <a:latin typeface="Calibri" panose="020F0502020204030204" pitchFamily="34" charset="0"/>
                <a:ea typeface="Calibri" panose="020F0502020204030204" pitchFamily="34" charset="0"/>
                <a:cs typeface="Times New Roman" panose="02020603050405020304" pitchFamily="18" charset="0"/>
              </a:rPr>
              <a:t>half as likely as </a:t>
            </a:r>
            <a:r>
              <a:rPr lang="en-GB" sz="1800">
                <a:effectLst/>
                <a:latin typeface="Calibri" panose="020F0502020204030204" pitchFamily="34" charset="0"/>
                <a:ea typeface="Calibri" panose="020F0502020204030204" pitchFamily="34" charset="0"/>
                <a:cs typeface="Times New Roman" panose="02020603050405020304" pitchFamily="18" charset="0"/>
              </a:rPr>
              <a:t>men to </a:t>
            </a:r>
            <a:r>
              <a:rPr lang="en-GB" sz="1800" b="1">
                <a:effectLst/>
                <a:latin typeface="Calibri" panose="020F0502020204030204" pitchFamily="34" charset="0"/>
                <a:ea typeface="Calibri" panose="020F0502020204030204" pitchFamily="34" charset="0"/>
                <a:cs typeface="Times New Roman" panose="02020603050405020304" pitchFamily="18" charset="0"/>
              </a:rPr>
              <a:t>receive painkillers after surgery.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Women are twice as likely as men to </a:t>
            </a:r>
            <a:r>
              <a:rPr lang="en-GB" sz="1800">
                <a:effectLst/>
                <a:latin typeface="Calibri" panose="020F0502020204030204" pitchFamily="34" charset="0"/>
                <a:ea typeface="Calibri" panose="020F0502020204030204" pitchFamily="34" charset="0"/>
                <a:cs typeface="Times New Roman" panose="02020603050405020304" pitchFamily="18" charset="0"/>
              </a:rPr>
              <a:t>experience adverse events from drugs.</a:t>
            </a: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40% of women need 10 or more GP appointments </a:t>
            </a:r>
            <a:r>
              <a:rPr lang="en-GB" sz="1800">
                <a:effectLst/>
                <a:latin typeface="Calibri" panose="020F0502020204030204" pitchFamily="34" charset="0"/>
                <a:ea typeface="Calibri" panose="020F0502020204030204" pitchFamily="34" charset="0"/>
                <a:cs typeface="Times New Roman" panose="02020603050405020304" pitchFamily="18" charset="0"/>
              </a:rPr>
              <a:t>before being referred to a specialist.</a:t>
            </a: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Women are 50% more likely to receive a wrong initial diagnosis </a:t>
            </a:r>
            <a:r>
              <a:rPr lang="en-GB" sz="1800">
                <a:effectLst/>
                <a:latin typeface="Calibri" panose="020F0502020204030204" pitchFamily="34" charset="0"/>
                <a:ea typeface="Calibri" panose="020F0502020204030204" pitchFamily="34" charset="0"/>
                <a:cs typeface="Times New Roman" panose="02020603050405020304" pitchFamily="18" charset="0"/>
              </a:rPr>
              <a:t>when having a heart attack.</a:t>
            </a:r>
          </a:p>
          <a:p>
            <a:pPr marL="342900" lvl="0" indent="-342900">
              <a:buFont typeface="Symbol"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Those initially misdiagnosed have </a:t>
            </a:r>
            <a:r>
              <a:rPr lang="en-GB" sz="1800" b="1">
                <a:effectLst/>
                <a:latin typeface="Calibri" panose="020F0502020204030204" pitchFamily="34" charset="0"/>
                <a:ea typeface="Calibri" panose="020F0502020204030204" pitchFamily="34" charset="0"/>
                <a:cs typeface="Times New Roman" panose="02020603050405020304" pitchFamily="18" charset="0"/>
              </a:rPr>
              <a:t>a 70% higher risk of dying.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Women get UTIs up to 30 times more often </a:t>
            </a:r>
            <a:r>
              <a:rPr lang="en-GB" sz="1800">
                <a:effectLst/>
                <a:latin typeface="Calibri" panose="020F0502020204030204" pitchFamily="34" charset="0"/>
                <a:ea typeface="Calibri" panose="020F0502020204030204" pitchFamily="34" charset="0"/>
                <a:cs typeface="Times New Roman" panose="02020603050405020304" pitchFamily="18" charset="0"/>
              </a:rPr>
              <a:t>than men do</a:t>
            </a: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One in 10 women is estimated to have endometriosis </a:t>
            </a:r>
            <a:r>
              <a:rPr lang="en-GB" sz="1800">
                <a:effectLst/>
                <a:latin typeface="Calibri" panose="020F0502020204030204" pitchFamily="34" charset="0"/>
                <a:ea typeface="Calibri" panose="020F0502020204030204" pitchFamily="34" charset="0"/>
                <a:cs typeface="Times New Roman" panose="02020603050405020304" pitchFamily="18" charset="0"/>
              </a:rPr>
              <a:t>– it takes on average 7.5 years to get diagnosed, no one understands the cause and there is no cure.</a:t>
            </a:r>
          </a:p>
          <a:p>
            <a:pPr marL="342900" lvl="0" indent="-342900">
              <a:buFont typeface="Symbol" pitchFamily="2"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Women in the UK with problematic symptoms of menopause at the age of 50 were </a:t>
            </a:r>
            <a:r>
              <a:rPr lang="en-GB" sz="1800" b="1">
                <a:effectLst/>
                <a:latin typeface="Calibri" panose="020F0502020204030204" pitchFamily="34" charset="0"/>
                <a:ea typeface="Calibri" panose="020F0502020204030204" pitchFamily="34" charset="0"/>
                <a:cs typeface="Times New Roman" panose="02020603050405020304" pitchFamily="18" charset="0"/>
              </a:rPr>
              <a:t>43% more likely to have left their jobs 5 years later</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Black women are still 4x more likely </a:t>
            </a:r>
            <a:r>
              <a:rPr lang="en-GB" sz="1800">
                <a:effectLst/>
                <a:latin typeface="Calibri" panose="020F0502020204030204" pitchFamily="34" charset="0"/>
                <a:ea typeface="Calibri" panose="020F0502020204030204" pitchFamily="34" charset="0"/>
                <a:cs typeface="Times New Roman" panose="02020603050405020304" pitchFamily="18" charset="0"/>
              </a:rPr>
              <a:t>than white women to </a:t>
            </a:r>
            <a:r>
              <a:rPr lang="en-GB" sz="1800" b="1">
                <a:effectLst/>
                <a:latin typeface="Calibri" panose="020F0502020204030204" pitchFamily="34" charset="0"/>
                <a:ea typeface="Calibri" panose="020F0502020204030204" pitchFamily="34" charset="0"/>
                <a:cs typeface="Times New Roman" panose="02020603050405020304" pitchFamily="18" charset="0"/>
              </a:rPr>
              <a:t>die in pregnancy or childbirth </a:t>
            </a:r>
            <a:r>
              <a:rPr lang="en-GB" sz="1800">
                <a:effectLst/>
                <a:latin typeface="Calibri" panose="020F0502020204030204" pitchFamily="34" charset="0"/>
                <a:ea typeface="Calibri" panose="020F0502020204030204" pitchFamily="34" charset="0"/>
                <a:cs typeface="Times New Roman" panose="02020603050405020304" pitchFamily="18" charset="0"/>
              </a:rPr>
              <a:t>in the UK, and women from </a:t>
            </a:r>
            <a:r>
              <a:rPr lang="en-GB" sz="1800" b="1">
                <a:effectLst/>
                <a:latin typeface="Calibri" panose="020F0502020204030204" pitchFamily="34" charset="0"/>
                <a:ea typeface="Calibri" panose="020F0502020204030204" pitchFamily="34" charset="0"/>
                <a:cs typeface="Times New Roman" panose="02020603050405020304" pitchFamily="18" charset="0"/>
              </a:rPr>
              <a:t>Asian ethnic backgrounds face 2x the risk.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Only 17% of women feel </a:t>
            </a:r>
            <a:r>
              <a:rPr lang="en-GB" sz="1800">
                <a:effectLst/>
                <a:latin typeface="Calibri" panose="020F0502020204030204" pitchFamily="34" charset="0"/>
                <a:ea typeface="Calibri" panose="020F0502020204030204" pitchFamily="34" charset="0"/>
                <a:cs typeface="Times New Roman" panose="02020603050405020304" pitchFamily="18" charset="0"/>
              </a:rPr>
              <a:t>they have enough information on</a:t>
            </a:r>
            <a:r>
              <a:rPr lang="en-GB" sz="1800" b="1">
                <a:effectLst/>
                <a:latin typeface="Calibri" panose="020F0502020204030204" pitchFamily="34" charset="0"/>
                <a:ea typeface="Calibri" panose="020F0502020204030204" pitchFamily="34" charset="0"/>
                <a:cs typeface="Times New Roman" panose="02020603050405020304" pitchFamily="18" charset="0"/>
              </a:rPr>
              <a:t> menstrual wellbeing.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b="1">
                <a:effectLst/>
                <a:latin typeface="Calibri" panose="020F0502020204030204" pitchFamily="34" charset="0"/>
                <a:ea typeface="Calibri" panose="020F0502020204030204" pitchFamily="34" charset="0"/>
                <a:cs typeface="Times New Roman" panose="02020603050405020304" pitchFamily="18" charset="0"/>
              </a:rPr>
              <a:t>Female life expectancy has been improving more slowly </a:t>
            </a:r>
            <a:r>
              <a:rPr lang="en-GB" sz="1800">
                <a:effectLst/>
                <a:latin typeface="Calibri" panose="020F0502020204030204" pitchFamily="34" charset="0"/>
                <a:ea typeface="Calibri" panose="020F0502020204030204" pitchFamily="34" charset="0"/>
                <a:cs typeface="Times New Roman" panose="02020603050405020304" pitchFamily="18" charset="0"/>
              </a:rPr>
              <a:t>than male life expectancy since the 1980s.</a:t>
            </a:r>
          </a:p>
          <a:p>
            <a:endParaRPr lang="en-US"/>
          </a:p>
        </p:txBody>
      </p:sp>
      <p:sp>
        <p:nvSpPr>
          <p:cNvPr id="4" name="Slide Number Placeholder 3"/>
          <p:cNvSpPr>
            <a:spLocks noGrp="1"/>
          </p:cNvSpPr>
          <p:nvPr>
            <p:ph type="sldNum" sz="quarter" idx="5"/>
          </p:nvPr>
        </p:nvSpPr>
        <p:spPr/>
        <p:txBody>
          <a:bodyPr/>
          <a:lstStyle/>
          <a:p>
            <a:fld id="{CE4E9ED0-23C9-174C-AA43-8F63C770400D}" type="slidenum">
              <a:rPr lang="en-US" smtClean="0"/>
              <a:t>6</a:t>
            </a:fld>
            <a:endParaRPr lang="en-US"/>
          </a:p>
        </p:txBody>
      </p:sp>
    </p:spTree>
    <p:extLst>
      <p:ext uri="{BB962C8B-B14F-4D97-AF65-F5344CB8AC3E}">
        <p14:creationId xmlns:p14="http://schemas.microsoft.com/office/powerpoint/2010/main" val="2083212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It’s time for this to change, and that starts here today.</a:t>
            </a:r>
          </a:p>
          <a:p>
            <a:endParaRPr lang="en-US" i="0"/>
          </a:p>
        </p:txBody>
      </p:sp>
      <p:sp>
        <p:nvSpPr>
          <p:cNvPr id="4" name="Slide Number Placeholder 3"/>
          <p:cNvSpPr>
            <a:spLocks noGrp="1"/>
          </p:cNvSpPr>
          <p:nvPr>
            <p:ph type="sldNum" sz="quarter" idx="5"/>
          </p:nvPr>
        </p:nvSpPr>
        <p:spPr/>
        <p:txBody>
          <a:bodyPr/>
          <a:lstStyle/>
          <a:p>
            <a:fld id="{CE4E9ED0-23C9-174C-AA43-8F63C770400D}" type="slidenum">
              <a:rPr lang="en-US" smtClean="0"/>
              <a:t>7</a:t>
            </a:fld>
            <a:endParaRPr lang="en-US"/>
          </a:p>
        </p:txBody>
      </p:sp>
    </p:spTree>
    <p:extLst>
      <p:ext uri="{BB962C8B-B14F-4D97-AF65-F5344CB8AC3E}">
        <p14:creationId xmlns:p14="http://schemas.microsoft.com/office/powerpoint/2010/main" val="358133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natalie</a:t>
            </a:r>
            <a:endParaRPr lang="en-GB"/>
          </a:p>
        </p:txBody>
      </p:sp>
      <p:sp>
        <p:nvSpPr>
          <p:cNvPr id="4" name="Slide Number Placeholder 3"/>
          <p:cNvSpPr>
            <a:spLocks noGrp="1"/>
          </p:cNvSpPr>
          <p:nvPr>
            <p:ph type="sldNum" sz="quarter" idx="5"/>
          </p:nvPr>
        </p:nvSpPr>
        <p:spPr/>
        <p:txBody>
          <a:bodyPr/>
          <a:lstStyle/>
          <a:p>
            <a:fld id="{D8A915F0-4A57-BB45-8F3E-30F20D4D3B06}" type="slidenum">
              <a:rPr lang="en-TR" smtClean="0"/>
              <a:t>8</a:t>
            </a:fld>
            <a:endParaRPr lang="en-TR"/>
          </a:p>
        </p:txBody>
      </p:sp>
    </p:spTree>
    <p:extLst>
      <p:ext uri="{BB962C8B-B14F-4D97-AF65-F5344CB8AC3E}">
        <p14:creationId xmlns:p14="http://schemas.microsoft.com/office/powerpoint/2010/main" val="148344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You’ve heard just a snippet of a few stories, and just some of the many shocking statistics which exist. There is documented gender inequality in healthcare. Modern medicine was developed with male physiology as the default.</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The predisposition to the male body type has long been reflected in medical training, diagnoses, and therapeutic development, which has influenced how physicians and scientists have come to understand how our bodies work. As a result, men and women historically have very different health outcomes, because we do not have the information.</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Half the world’s population are women, we account for the vast majority of consumer purchasing decisions in the Healthcare industry, and yet we are not represented equally in clinical trials even in diseases which affect men and women equally. We do not have the information to be able to advocate for ourselves. Even for conditions which affect us equally, it takes us much longer than men to get a diagnosis, 2.5 years for cancer, 4 years for diabetes, 6 years for girls vs. boys for ADHD.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There is a disappointing lack of funding and research into areas which affect women or disproportionately affect women. Endometriosis is said to be as painful as a heart attack, women with endometriosis face that pain on a regular basis not once or twice in a lifetime like a heart attack, and yet we have no idea why it happens. In comparison there has been a huge amount of research and funding poured into understanding the risk factors for heart attacks. And those studies do not include enough women, so men have better outcomes after a heart attack – there’s a lack of representation.</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If I take the issue of chronic pain, 70% of the people it impacts are women. And yet, 80% of pain studies are conducted on male mice or human men.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according to McKinsey, approximately 1% of healthcare research and innovation is invested in female-specific conditions beyond oncology. There is a lack of funding and research. </a:t>
            </a:r>
          </a:p>
          <a:p>
            <a:pPr algn="l" fontAlgn="base"/>
            <a:endParaRPr lang="en-GB" sz="1800" b="0" i="0" u="none" strike="noStrike">
              <a:solidFill>
                <a:srgbClr val="212121"/>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Times New Roman" panose="02020603050405020304" pitchFamily="18" charset="0"/>
              </a:rPr>
              <a:t>At the heart of it all, ultimately we are missing the data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GB" sz="1800" b="0" i="0" u="none" strike="noStrike">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E4E9ED0-23C9-174C-AA43-8F63C770400D}" type="slidenum">
              <a:rPr lang="en-US" smtClean="0"/>
              <a:t>9</a:t>
            </a:fld>
            <a:endParaRPr lang="en-US"/>
          </a:p>
        </p:txBody>
      </p:sp>
    </p:spTree>
    <p:extLst>
      <p:ext uri="{BB962C8B-B14F-4D97-AF65-F5344CB8AC3E}">
        <p14:creationId xmlns:p14="http://schemas.microsoft.com/office/powerpoint/2010/main" val="58962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B687-9CE7-03FF-581B-7E840EADA1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C1539B7-ED42-296B-100A-CDB32456F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5DA7C6-9EB8-CA0C-7952-A6855BFC706E}"/>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730F88AF-DB72-9A16-AF7F-B7A7BD78A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B76B0-5E03-ACD2-916D-0D3F36394F38}"/>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194445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E291-9669-83C3-A18D-EFDCF7815B7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80089A-A713-D61C-F29F-79279A334C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3FA9A0-0E6E-AE15-8B35-30A6A51E1B04}"/>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9FB35B2E-89F0-F58A-AAD7-D60F4CC80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0FBDA-A1A4-E019-ED7B-9BE3F7E270FF}"/>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5659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EC62B0-3B06-E5D3-3E95-A7A2F6C671C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0EDB1A-A42C-4BD2-8E7B-3BC9DEE456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B7E58E-D508-6952-55CC-DC95831D963C}"/>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F543F592-4005-85C4-6DCA-6244DC5D2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8B336-6A59-21CC-8130-29298C5DD820}"/>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362082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on the side with titl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0AC7C1-10A2-404E-A0A1-02770C5CA105}"/>
              </a:ext>
            </a:extLst>
          </p:cNvPr>
          <p:cNvSpPr>
            <a:spLocks noGrp="1"/>
          </p:cNvSpPr>
          <p:nvPr>
            <p:ph sz="quarter" idx="26"/>
          </p:nvPr>
        </p:nvSpPr>
        <p:spPr>
          <a:xfrm>
            <a:off x="6096000" y="0"/>
            <a:ext cx="6096000" cy="685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R"/>
          </a:p>
        </p:txBody>
      </p:sp>
      <p:sp>
        <p:nvSpPr>
          <p:cNvPr id="3" name="Date Placeholder 2">
            <a:extLst>
              <a:ext uri="{FF2B5EF4-FFF2-40B4-BE49-F238E27FC236}">
                <a16:creationId xmlns:a16="http://schemas.microsoft.com/office/drawing/2014/main" id="{11D78767-B1FC-E54B-A029-20754A332BA3}"/>
              </a:ext>
            </a:extLst>
          </p:cNvPr>
          <p:cNvSpPr>
            <a:spLocks noGrp="1"/>
          </p:cNvSpPr>
          <p:nvPr>
            <p:ph type="dt" sz="half" idx="10"/>
          </p:nvPr>
        </p:nvSpPr>
        <p:spPr>
          <a:xfrm>
            <a:off x="187037" y="6397754"/>
            <a:ext cx="1410391" cy="365125"/>
          </a:xfrm>
        </p:spPr>
        <p:txBody>
          <a:bodyPr/>
          <a:lstStyle/>
          <a:p>
            <a:r>
              <a:rPr lang="tr-TR"/>
              <a:t>© Profusion</a:t>
            </a:r>
            <a:endParaRPr lang="en-GB"/>
          </a:p>
        </p:txBody>
      </p:sp>
      <p:sp>
        <p:nvSpPr>
          <p:cNvPr id="4" name="Footer Placeholder 3">
            <a:extLst>
              <a:ext uri="{FF2B5EF4-FFF2-40B4-BE49-F238E27FC236}">
                <a16:creationId xmlns:a16="http://schemas.microsoft.com/office/drawing/2014/main" id="{A00D4861-B2F4-9745-9E77-D3378BAA08CB}"/>
              </a:ext>
            </a:extLst>
          </p:cNvPr>
          <p:cNvSpPr>
            <a:spLocks noGrp="1"/>
          </p:cNvSpPr>
          <p:nvPr>
            <p:ph type="ftr" sz="quarter" idx="11"/>
          </p:nvPr>
        </p:nvSpPr>
        <p:spPr>
          <a:xfrm>
            <a:off x="2126975" y="6397754"/>
            <a:ext cx="3397814" cy="365125"/>
          </a:xfrm>
        </p:spPr>
        <p:txBody>
          <a:bodyPr/>
          <a:lstStyle>
            <a:lvl1pPr algn="r">
              <a:defRPr/>
            </a:lvl1pPr>
          </a:lstStyle>
          <a:p>
            <a:r>
              <a:rPr lang="en-GB"/>
              <a:t>Power-point template</a:t>
            </a:r>
          </a:p>
        </p:txBody>
      </p:sp>
      <p:sp>
        <p:nvSpPr>
          <p:cNvPr id="5" name="Slide Number Placeholder 4">
            <a:extLst>
              <a:ext uri="{FF2B5EF4-FFF2-40B4-BE49-F238E27FC236}">
                <a16:creationId xmlns:a16="http://schemas.microsoft.com/office/drawing/2014/main" id="{23AA6639-C2BF-B640-8018-CD96E75CF6F9}"/>
              </a:ext>
            </a:extLst>
          </p:cNvPr>
          <p:cNvSpPr>
            <a:spLocks noGrp="1"/>
          </p:cNvSpPr>
          <p:nvPr>
            <p:ph type="sldNum" sz="quarter" idx="12"/>
          </p:nvPr>
        </p:nvSpPr>
        <p:spPr>
          <a:xfrm>
            <a:off x="9261763" y="6397754"/>
            <a:ext cx="2743200" cy="365125"/>
          </a:xfrm>
        </p:spPr>
        <p:txBody>
          <a:bodyPr/>
          <a:lstStyle/>
          <a:p>
            <a:fld id="{000F0B2A-C865-45B4-8C04-2C5E71C9812A}" type="slidenum">
              <a:rPr lang="en-GB" smtClean="0"/>
              <a:t>‹#›</a:t>
            </a:fld>
            <a:endParaRPr lang="en-GB"/>
          </a:p>
        </p:txBody>
      </p:sp>
      <p:pic>
        <p:nvPicPr>
          <p:cNvPr id="19" name="Picture 18" descr="A picture containing photo, sitting, laptop, computer&#10;&#10;Description automatically generated">
            <a:extLst>
              <a:ext uri="{FF2B5EF4-FFF2-40B4-BE49-F238E27FC236}">
                <a16:creationId xmlns:a16="http://schemas.microsoft.com/office/drawing/2014/main" id="{22CE37D9-02AA-B145-A4E4-6E130706F6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4333" y="268692"/>
            <a:ext cx="842947" cy="203217"/>
          </a:xfrm>
          <a:prstGeom prst="rect">
            <a:avLst/>
          </a:prstGeom>
        </p:spPr>
      </p:pic>
      <p:sp>
        <p:nvSpPr>
          <p:cNvPr id="10" name="Text Placeholder 9">
            <a:extLst>
              <a:ext uri="{FF2B5EF4-FFF2-40B4-BE49-F238E27FC236}">
                <a16:creationId xmlns:a16="http://schemas.microsoft.com/office/drawing/2014/main" id="{1B1D8736-F96C-3547-AC27-7620916B88E1}"/>
              </a:ext>
            </a:extLst>
          </p:cNvPr>
          <p:cNvSpPr>
            <a:spLocks noGrp="1"/>
          </p:cNvSpPr>
          <p:nvPr>
            <p:ph type="body" sz="quarter" idx="20"/>
          </p:nvPr>
        </p:nvSpPr>
        <p:spPr>
          <a:xfrm>
            <a:off x="1097281" y="2240304"/>
            <a:ext cx="4270700" cy="3625922"/>
          </a:xfrm>
        </p:spPr>
        <p:txBody>
          <a:bodyPr>
            <a:normAutofit/>
          </a:bodyPr>
          <a:lstStyle>
            <a:lvl1pPr>
              <a:lnSpc>
                <a:spcPct val="100000"/>
              </a:lnSpc>
              <a:defRPr sz="2000" b="0">
                <a:latin typeface="Arial" panose="020B0604020202020204" pitchFamily="34" charset="0"/>
                <a:cs typeface="Arial" panose="020B0604020202020204" pitchFamily="34" charset="0"/>
              </a:defRPr>
            </a:lvl1pPr>
          </a:lstStyle>
          <a:p>
            <a:pPr lvl="0"/>
            <a:endParaRPr lang="en-GB"/>
          </a:p>
        </p:txBody>
      </p:sp>
      <p:sp>
        <p:nvSpPr>
          <p:cNvPr id="20" name="Picture Placeholder 26">
            <a:extLst>
              <a:ext uri="{FF2B5EF4-FFF2-40B4-BE49-F238E27FC236}">
                <a16:creationId xmlns:a16="http://schemas.microsoft.com/office/drawing/2014/main" id="{499B1A6D-F262-B74C-94CE-0CB219102F8C}"/>
              </a:ext>
            </a:extLst>
          </p:cNvPr>
          <p:cNvSpPr>
            <a:spLocks noGrp="1"/>
          </p:cNvSpPr>
          <p:nvPr>
            <p:ph type="pic" sz="quarter" idx="25" hasCustomPrompt="1"/>
          </p:nvPr>
        </p:nvSpPr>
        <p:spPr>
          <a:xfrm>
            <a:off x="10796840" y="131380"/>
            <a:ext cx="1263041" cy="365125"/>
          </a:xfrm>
        </p:spPr>
        <p:txBody>
          <a:bodyPr anchor="ctr">
            <a:noAutofit/>
          </a:bodyPr>
          <a:lstStyle>
            <a:lvl1pPr algn="ctr">
              <a:defRPr sz="1400">
                <a:solidFill>
                  <a:schemeClr val="tx1">
                    <a:lumMod val="50000"/>
                    <a:lumOff val="50000"/>
                  </a:schemeClr>
                </a:solidFill>
              </a:defRPr>
            </a:lvl1pPr>
          </a:lstStyle>
          <a:p>
            <a:r>
              <a:rPr lang="en-TR"/>
              <a:t>Client logo</a:t>
            </a:r>
          </a:p>
        </p:txBody>
      </p:sp>
      <p:sp>
        <p:nvSpPr>
          <p:cNvPr id="11" name="Text Placeholder 13">
            <a:extLst>
              <a:ext uri="{FF2B5EF4-FFF2-40B4-BE49-F238E27FC236}">
                <a16:creationId xmlns:a16="http://schemas.microsoft.com/office/drawing/2014/main" id="{9FC06BFF-2A12-3F47-8D1C-7ED757C9E31A}"/>
              </a:ext>
            </a:extLst>
          </p:cNvPr>
          <p:cNvSpPr>
            <a:spLocks noGrp="1"/>
          </p:cNvSpPr>
          <p:nvPr>
            <p:ph type="body" sz="quarter" idx="14" hasCustomPrompt="1"/>
          </p:nvPr>
        </p:nvSpPr>
        <p:spPr>
          <a:xfrm>
            <a:off x="1802961" y="248743"/>
            <a:ext cx="2859087" cy="246221"/>
          </a:xfrm>
        </p:spPr>
        <p:txBody>
          <a:bodyPr>
            <a:normAutofit/>
          </a:bodyPr>
          <a:lstStyle>
            <a:lvl1pPr>
              <a:defRPr sz="1000" b="0">
                <a:solidFill>
                  <a:schemeClr val="bg1">
                    <a:lumMod val="75000"/>
                  </a:schemeClr>
                </a:solidFill>
              </a:defRPr>
            </a:lvl1pPr>
          </a:lstStyle>
          <a:p>
            <a:pPr lvl="0"/>
            <a:r>
              <a:rPr lang="en-GB"/>
              <a:t>SECTION TITLE</a:t>
            </a:r>
            <a:endParaRPr lang="en-TR"/>
          </a:p>
        </p:txBody>
      </p:sp>
      <p:sp>
        <p:nvSpPr>
          <p:cNvPr id="9" name="Title 8">
            <a:extLst>
              <a:ext uri="{FF2B5EF4-FFF2-40B4-BE49-F238E27FC236}">
                <a16:creationId xmlns:a16="http://schemas.microsoft.com/office/drawing/2014/main" id="{2634F524-1C3E-9A41-943B-177F032AAF20}"/>
              </a:ext>
            </a:extLst>
          </p:cNvPr>
          <p:cNvSpPr>
            <a:spLocks noGrp="1"/>
          </p:cNvSpPr>
          <p:nvPr>
            <p:ph type="title"/>
          </p:nvPr>
        </p:nvSpPr>
        <p:spPr>
          <a:xfrm>
            <a:off x="1092200" y="1109609"/>
            <a:ext cx="4270700" cy="889582"/>
          </a:xfrm>
        </p:spPr>
        <p:txBody>
          <a:bodyPr>
            <a:normAutofit/>
          </a:bodyPr>
          <a:lstStyle>
            <a:lvl1pPr>
              <a:defRPr sz="2400"/>
            </a:lvl1pPr>
          </a:lstStyle>
          <a:p>
            <a:r>
              <a:rPr lang="en-GB"/>
              <a:t>Click to edit Master title style</a:t>
            </a:r>
            <a:endParaRPr lang="en-TR"/>
          </a:p>
        </p:txBody>
      </p:sp>
      <p:pic>
        <p:nvPicPr>
          <p:cNvPr id="12" name="Picture 11" descr="A picture containing drawing&#10;&#10;Description automatically generated">
            <a:extLst>
              <a:ext uri="{FF2B5EF4-FFF2-40B4-BE49-F238E27FC236}">
                <a16:creationId xmlns:a16="http://schemas.microsoft.com/office/drawing/2014/main" id="{6AF033E8-12C2-AD4D-AD67-3624871804D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28207" y="256767"/>
            <a:ext cx="1021323" cy="246221"/>
          </a:xfrm>
          <a:prstGeom prst="rect">
            <a:avLst/>
          </a:prstGeom>
          <a:noFill/>
          <a:effectLst>
            <a:outerShdw blurRad="698500" dist="50800" dir="5400000" algn="ctr" rotWithShape="0">
              <a:srgbClr val="000000">
                <a:alpha val="41000"/>
              </a:srgbClr>
            </a:outerShdw>
          </a:effectLst>
        </p:spPr>
      </p:pic>
    </p:spTree>
    <p:extLst>
      <p:ext uri="{BB962C8B-B14F-4D97-AF65-F5344CB8AC3E}">
        <p14:creationId xmlns:p14="http://schemas.microsoft.com/office/powerpoint/2010/main" val="331094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88">
          <p15:clr>
            <a:srgbClr val="FBAE40"/>
          </p15:clr>
        </p15:guide>
        <p15:guide id="4" orient="horz" pos="102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10409C-855D-40B4-A5BD-B328F147D45F}"/>
              </a:ext>
            </a:extLst>
          </p:cNvPr>
          <p:cNvSpPr>
            <a:spLocks noGrp="1"/>
          </p:cNvSpPr>
          <p:nvPr>
            <p:ph type="sldNum" sz="quarter" idx="12"/>
          </p:nvPr>
        </p:nvSpPr>
        <p:spPr>
          <a:xfrm>
            <a:off x="9296400" y="6411770"/>
            <a:ext cx="2743200" cy="365125"/>
          </a:xfrm>
          <a:prstGeom prst="rect">
            <a:avLst/>
          </a:prstGeom>
        </p:spPr>
        <p:txBody>
          <a:bodyPr/>
          <a:lstStyle/>
          <a:p>
            <a:fld id="{000F0B2A-C865-45B4-8C04-2C5E71C9812A}" type="slidenum">
              <a:rPr lang="en-GB" smtClean="0"/>
              <a:t>‹#›</a:t>
            </a:fld>
            <a:endParaRPr lang="en-GB"/>
          </a:p>
        </p:txBody>
      </p:sp>
      <p:sp>
        <p:nvSpPr>
          <p:cNvPr id="2" name="Title 1">
            <a:extLst>
              <a:ext uri="{FF2B5EF4-FFF2-40B4-BE49-F238E27FC236}">
                <a16:creationId xmlns:a16="http://schemas.microsoft.com/office/drawing/2014/main" id="{A003938D-0BF4-405A-BC9A-6B7A410434CD}"/>
              </a:ext>
            </a:extLst>
          </p:cNvPr>
          <p:cNvSpPr>
            <a:spLocks noGrp="1"/>
          </p:cNvSpPr>
          <p:nvPr>
            <p:ph type="title" hasCustomPrompt="1"/>
          </p:nvPr>
        </p:nvSpPr>
        <p:spPr>
          <a:xfrm>
            <a:off x="1091157" y="2370175"/>
            <a:ext cx="10002837" cy="2102941"/>
          </a:xfrm>
        </p:spPr>
        <p:txBody>
          <a:bodyPr>
            <a:normAutofit/>
          </a:bodyPr>
          <a:lstStyle>
            <a:lvl1pPr algn="ctr">
              <a:defRPr sz="3200" b="0"/>
            </a:lvl1pPr>
          </a:lstStyle>
          <a:p>
            <a:r>
              <a:rPr lang="en-US"/>
              <a:t>Great place for a punchline!</a:t>
            </a:r>
            <a:endParaRPr lang="en-GB"/>
          </a:p>
        </p:txBody>
      </p:sp>
    </p:spTree>
    <p:extLst>
      <p:ext uri="{BB962C8B-B14F-4D97-AF65-F5344CB8AC3E}">
        <p14:creationId xmlns:p14="http://schemas.microsoft.com/office/powerpoint/2010/main" val="2233310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88">
          <p15:clr>
            <a:srgbClr val="FBAE40"/>
          </p15:clr>
        </p15:guide>
        <p15:guide id="4" pos="6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rtArt Graph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10409C-855D-40B4-A5BD-B328F147D45F}"/>
              </a:ext>
            </a:extLst>
          </p:cNvPr>
          <p:cNvSpPr>
            <a:spLocks noGrp="1"/>
          </p:cNvSpPr>
          <p:nvPr>
            <p:ph type="sldNum" sz="quarter" idx="12"/>
          </p:nvPr>
        </p:nvSpPr>
        <p:spPr>
          <a:xfrm>
            <a:off x="9296400" y="6411770"/>
            <a:ext cx="2743200" cy="365125"/>
          </a:xfrm>
          <a:prstGeom prst="rect">
            <a:avLst/>
          </a:prstGeom>
        </p:spPr>
        <p:txBody>
          <a:bodyPr/>
          <a:lstStyle/>
          <a:p>
            <a:fld id="{000F0B2A-C865-45B4-8C04-2C5E71C9812A}" type="slidenum">
              <a:rPr lang="en-GB" smtClean="0"/>
              <a:t>‹#›</a:t>
            </a:fld>
            <a:endParaRPr lang="en-GB"/>
          </a:p>
        </p:txBody>
      </p:sp>
      <p:sp>
        <p:nvSpPr>
          <p:cNvPr id="2" name="Title 1">
            <a:extLst>
              <a:ext uri="{FF2B5EF4-FFF2-40B4-BE49-F238E27FC236}">
                <a16:creationId xmlns:a16="http://schemas.microsoft.com/office/drawing/2014/main" id="{DBBE05A0-53C2-2A41-919E-26C5A7A5EB77}"/>
              </a:ext>
            </a:extLst>
          </p:cNvPr>
          <p:cNvSpPr>
            <a:spLocks noGrp="1"/>
          </p:cNvSpPr>
          <p:nvPr>
            <p:ph type="title" hasCustomPrompt="1"/>
          </p:nvPr>
        </p:nvSpPr>
        <p:spPr>
          <a:xfrm>
            <a:off x="695324" y="811279"/>
            <a:ext cx="10801350" cy="798015"/>
          </a:xfrm>
        </p:spPr>
        <p:txBody>
          <a:bodyPr>
            <a:normAutofit/>
          </a:bodyPr>
          <a:lstStyle>
            <a:lvl1pPr algn="ctr">
              <a:defRPr sz="2400"/>
            </a:lvl1pPr>
          </a:lstStyle>
          <a:p>
            <a:pPr lvl="0"/>
            <a:r>
              <a:rPr lang="en-TR"/>
              <a:t>Add Title If Necessary</a:t>
            </a:r>
          </a:p>
        </p:txBody>
      </p:sp>
      <p:sp>
        <p:nvSpPr>
          <p:cNvPr id="11" name="Content Placeholder 6">
            <a:extLst>
              <a:ext uri="{FF2B5EF4-FFF2-40B4-BE49-F238E27FC236}">
                <a16:creationId xmlns:a16="http://schemas.microsoft.com/office/drawing/2014/main" id="{67633A1C-263C-FD47-8C8F-DF5EA8ADFEBE}"/>
              </a:ext>
            </a:extLst>
          </p:cNvPr>
          <p:cNvSpPr>
            <a:spLocks noGrp="1"/>
          </p:cNvSpPr>
          <p:nvPr>
            <p:ph sz="quarter" idx="13"/>
          </p:nvPr>
        </p:nvSpPr>
        <p:spPr>
          <a:xfrm>
            <a:off x="695323" y="1989138"/>
            <a:ext cx="10801349"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R"/>
          </a:p>
        </p:txBody>
      </p:sp>
    </p:spTree>
    <p:extLst>
      <p:ext uri="{BB962C8B-B14F-4D97-AF65-F5344CB8AC3E}">
        <p14:creationId xmlns:p14="http://schemas.microsoft.com/office/powerpoint/2010/main" val="3193443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253">
          <p15:clr>
            <a:srgbClr val="FBAE40"/>
          </p15:clr>
        </p15:guide>
        <p15:guide id="6" orient="horz" pos="38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E05A0-53C2-2A41-919E-26C5A7A5EB77}"/>
              </a:ext>
            </a:extLst>
          </p:cNvPr>
          <p:cNvSpPr>
            <a:spLocks noGrp="1"/>
          </p:cNvSpPr>
          <p:nvPr>
            <p:ph type="title" hasCustomPrompt="1"/>
          </p:nvPr>
        </p:nvSpPr>
        <p:spPr>
          <a:xfrm>
            <a:off x="695324" y="811279"/>
            <a:ext cx="10801350" cy="798015"/>
          </a:xfrm>
        </p:spPr>
        <p:txBody>
          <a:bodyPr>
            <a:normAutofit/>
          </a:bodyPr>
          <a:lstStyle>
            <a:lvl1pPr algn="ctr">
              <a:defRPr sz="2400"/>
            </a:lvl1pPr>
          </a:lstStyle>
          <a:p>
            <a:pPr lvl="0"/>
            <a:r>
              <a:rPr lang="en-TR"/>
              <a:t>Add Title If Necessary</a:t>
            </a:r>
          </a:p>
        </p:txBody>
      </p:sp>
      <p:sp>
        <p:nvSpPr>
          <p:cNvPr id="11" name="Content Placeholder 6">
            <a:extLst>
              <a:ext uri="{FF2B5EF4-FFF2-40B4-BE49-F238E27FC236}">
                <a16:creationId xmlns:a16="http://schemas.microsoft.com/office/drawing/2014/main" id="{67633A1C-263C-FD47-8C8F-DF5EA8ADFEBE}"/>
              </a:ext>
            </a:extLst>
          </p:cNvPr>
          <p:cNvSpPr>
            <a:spLocks noGrp="1"/>
          </p:cNvSpPr>
          <p:nvPr>
            <p:ph sz="quarter" idx="13"/>
          </p:nvPr>
        </p:nvSpPr>
        <p:spPr>
          <a:xfrm>
            <a:off x="695323" y="1989138"/>
            <a:ext cx="10801349"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R"/>
          </a:p>
        </p:txBody>
      </p:sp>
    </p:spTree>
    <p:extLst>
      <p:ext uri="{BB962C8B-B14F-4D97-AF65-F5344CB8AC3E}">
        <p14:creationId xmlns:p14="http://schemas.microsoft.com/office/powerpoint/2010/main" val="1376429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253">
          <p15:clr>
            <a:srgbClr val="FBAE40"/>
          </p15:clr>
        </p15:guide>
        <p15:guide id="6" orient="horz" pos="38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6CCB-07EC-FC31-CD0E-9400B344B6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53FE5E-5436-9355-ABF3-20838335AD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328E64-6148-5B29-9E03-D9E68327F30F}"/>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69687088-EA0B-3C01-FE6B-B8719B2AC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6739C-854C-7330-8588-7D3179571DE8}"/>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157570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A79F-C22C-284F-A322-6C0819D0027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BC9DEA4-EFF7-A3A4-AD60-5D060FB7F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151F24-27AA-8261-F5E3-2E776A98ACDE}"/>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BAEE8787-42CF-E280-FB64-115008A21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2B46C-7BF8-333C-BC07-A219598A7687}"/>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289352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05A4-FB87-FF8B-19FA-A7CBC7A978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BC0E6A-2280-1D04-4059-AD42FAB60C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AF73C7D-854B-26C4-07EA-28842CB2F3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6CFE306-1AF9-1EA2-EE6D-330FE39ADDB5}"/>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6" name="Footer Placeholder 5">
            <a:extLst>
              <a:ext uri="{FF2B5EF4-FFF2-40B4-BE49-F238E27FC236}">
                <a16:creationId xmlns:a16="http://schemas.microsoft.com/office/drawing/2014/main" id="{0D424550-678D-D39F-823B-0F7F29815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D4CFD-6E92-DC76-1CAE-495E1F848A75}"/>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96236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E8DF-5549-A2E7-AD94-5738F06C35C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C9781B-9E4D-9154-9020-E8F4DF54D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7151DB-BE40-CFBA-ECC6-66FD789CB5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2E8DA5B-D033-999E-67B2-0DDCF32B72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8870EC-E3B2-F767-5681-D117599982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A16753E-150C-50F4-1DDF-F0DD4851A6E7}"/>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8" name="Footer Placeholder 7">
            <a:extLst>
              <a:ext uri="{FF2B5EF4-FFF2-40B4-BE49-F238E27FC236}">
                <a16:creationId xmlns:a16="http://schemas.microsoft.com/office/drawing/2014/main" id="{10814C7A-B56B-25CD-8B24-14619A52A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3DDFA4-22BB-A8F8-A430-62009B64BF2F}"/>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192737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1FE3-4C41-FCB0-3EAA-24D5DAB1F9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FDCF469-8660-CDBC-9B0C-40C01129C188}"/>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4" name="Footer Placeholder 3">
            <a:extLst>
              <a:ext uri="{FF2B5EF4-FFF2-40B4-BE49-F238E27FC236}">
                <a16:creationId xmlns:a16="http://schemas.microsoft.com/office/drawing/2014/main" id="{11FD93B4-8B43-1C9E-0F1F-CA9F0BEA1E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9B85C-518B-7D8C-24EE-02449D3B87EF}"/>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2499214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0814B-615B-B57E-7940-8732005A86E3}"/>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3" name="Footer Placeholder 2">
            <a:extLst>
              <a:ext uri="{FF2B5EF4-FFF2-40B4-BE49-F238E27FC236}">
                <a16:creationId xmlns:a16="http://schemas.microsoft.com/office/drawing/2014/main" id="{ED1A8E5D-9D36-7EAD-06D7-5944D5E5AE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EEA12B-82BD-3332-21FE-F2A5570CCB10}"/>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130177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944C-3F02-7DFC-824D-222EB68EB8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5D1D04-0176-7FCE-E569-689134324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2BF667-3B4D-C5B4-C5C6-298FE3E5C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959910-3CA7-23DC-6C48-426D344EC7B8}"/>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6" name="Footer Placeholder 5">
            <a:extLst>
              <a:ext uri="{FF2B5EF4-FFF2-40B4-BE49-F238E27FC236}">
                <a16:creationId xmlns:a16="http://schemas.microsoft.com/office/drawing/2014/main" id="{60063297-E416-FFF3-ED26-EE95E1EF3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7924A9-4200-9FD4-F26D-5EF28EE986F0}"/>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365463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7BDA-78C4-E9F8-3BBC-FF0465DF25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015F8A-0AC0-8EAC-CEBE-6F6FC77406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238AA1-0D7E-380D-3E2C-BD11631E8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58E107-863A-60FB-BD0C-F14984E55D34}"/>
              </a:ext>
            </a:extLst>
          </p:cNvPr>
          <p:cNvSpPr>
            <a:spLocks noGrp="1"/>
          </p:cNvSpPr>
          <p:nvPr>
            <p:ph type="dt" sz="half" idx="10"/>
          </p:nvPr>
        </p:nvSpPr>
        <p:spPr/>
        <p:txBody>
          <a:bodyPr/>
          <a:lstStyle/>
          <a:p>
            <a:fld id="{B893C4EF-7E8D-D345-BA0E-D24C82325A54}" type="datetimeFigureOut">
              <a:rPr lang="en-US" smtClean="0"/>
              <a:t>11/8/2024</a:t>
            </a:fld>
            <a:endParaRPr lang="en-US"/>
          </a:p>
        </p:txBody>
      </p:sp>
      <p:sp>
        <p:nvSpPr>
          <p:cNvPr id="6" name="Footer Placeholder 5">
            <a:extLst>
              <a:ext uri="{FF2B5EF4-FFF2-40B4-BE49-F238E27FC236}">
                <a16:creationId xmlns:a16="http://schemas.microsoft.com/office/drawing/2014/main" id="{3972DFF1-D809-2044-47D6-0B189C40E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509D2-2D16-90A1-5305-3D4F9585D65C}"/>
              </a:ext>
            </a:extLst>
          </p:cNvPr>
          <p:cNvSpPr>
            <a:spLocks noGrp="1"/>
          </p:cNvSpPr>
          <p:nvPr>
            <p:ph type="sldNum" sz="quarter" idx="12"/>
          </p:nvPr>
        </p:nvSpPr>
        <p:spPr/>
        <p:txBody>
          <a:bodyPr/>
          <a:lstStyle/>
          <a:p>
            <a:fld id="{CAB72202-7392-D249-BF1C-65D5679575C6}" type="slidenum">
              <a:rPr lang="en-US" smtClean="0"/>
              <a:t>‹#›</a:t>
            </a:fld>
            <a:endParaRPr lang="en-US"/>
          </a:p>
        </p:txBody>
      </p:sp>
    </p:spTree>
    <p:extLst>
      <p:ext uri="{BB962C8B-B14F-4D97-AF65-F5344CB8AC3E}">
        <p14:creationId xmlns:p14="http://schemas.microsoft.com/office/powerpoint/2010/main" val="381281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E3AEE-5D22-4C3F-F29A-1F2470E30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153395-D3F1-8EA9-797E-8AEB36CD4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8E5D8C-A306-57DD-17FF-889E47B40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3C4EF-7E8D-D345-BA0E-D24C82325A54}" type="datetimeFigureOut">
              <a:rPr lang="en-US" smtClean="0"/>
              <a:t>11/8/2024</a:t>
            </a:fld>
            <a:endParaRPr lang="en-US"/>
          </a:p>
        </p:txBody>
      </p:sp>
      <p:sp>
        <p:nvSpPr>
          <p:cNvPr id="5" name="Footer Placeholder 4">
            <a:extLst>
              <a:ext uri="{FF2B5EF4-FFF2-40B4-BE49-F238E27FC236}">
                <a16:creationId xmlns:a16="http://schemas.microsoft.com/office/drawing/2014/main" id="{EF77AFBB-3910-BE32-6655-A3A1751C8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4F6577-0620-EF83-2382-074045DE1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72202-7392-D249-BF1C-65D5679575C6}" type="slidenum">
              <a:rPr lang="en-US" smtClean="0"/>
              <a:t>‹#›</a:t>
            </a:fld>
            <a:endParaRPr lang="en-US"/>
          </a:p>
        </p:txBody>
      </p:sp>
    </p:spTree>
    <p:extLst>
      <p:ext uri="{BB962C8B-B14F-4D97-AF65-F5344CB8AC3E}">
        <p14:creationId xmlns:p14="http://schemas.microsoft.com/office/powerpoint/2010/main" val="224615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7_59B3A61D.xm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B20101-CA3C-C903-D100-B7D5D0F4169A}"/>
              </a:ext>
            </a:extLst>
          </p:cNvPr>
          <p:cNvPicPr>
            <a:picLocks noChangeAspect="1"/>
          </p:cNvPicPr>
          <p:nvPr/>
        </p:nvPicPr>
        <p:blipFill rotWithShape="1">
          <a:blip r:embed="rId4"/>
          <a:srcRect l="-30" t="154" r="16527" b="5905"/>
          <a:stretch/>
        </p:blipFill>
        <p:spPr>
          <a:xfrm>
            <a:off x="0" y="0"/>
            <a:ext cx="12192000" cy="6858000"/>
          </a:xfrm>
          <a:prstGeom prst="rect">
            <a:avLst/>
          </a:prstGeom>
        </p:spPr>
      </p:pic>
      <p:sp>
        <p:nvSpPr>
          <p:cNvPr id="9" name="TextBox 4">
            <a:extLst>
              <a:ext uri="{FF2B5EF4-FFF2-40B4-BE49-F238E27FC236}">
                <a16:creationId xmlns:a16="http://schemas.microsoft.com/office/drawing/2014/main" id="{8C27985F-8FB1-3419-4AE4-182D000718C7}"/>
              </a:ext>
            </a:extLst>
          </p:cNvPr>
          <p:cNvSpPr txBox="1">
            <a:spLocks noChangeArrowheads="1"/>
          </p:cNvSpPr>
          <p:nvPr/>
        </p:nvSpPr>
        <p:spPr bwMode="auto">
          <a:xfrm>
            <a:off x="1301179" y="1284891"/>
            <a:ext cx="5112684" cy="213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14000"/>
              </a:lnSpc>
              <a:buNone/>
            </a:pPr>
            <a:r>
              <a:rPr lang="en-GB" sz="6000" b="1">
                <a:latin typeface="Open Sans" panose="020B0606030504020204" pitchFamily="34" charset="0"/>
                <a:ea typeface="Open Sans" panose="020B0606030504020204" pitchFamily="34" charset="0"/>
                <a:cs typeface="Open Sans" panose="020B0606030504020204" pitchFamily="34" charset="0"/>
              </a:rPr>
              <a:t>Time to stop living with it</a:t>
            </a:r>
            <a:endParaRPr lang="en-GB" sz="6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erson with long hair&#10;&#10;Description automatically generated with low confidence">
            <a:extLst>
              <a:ext uri="{FF2B5EF4-FFF2-40B4-BE49-F238E27FC236}">
                <a16:creationId xmlns:a16="http://schemas.microsoft.com/office/drawing/2014/main" id="{FC57C347-6742-4D64-4EEC-7451175B2F6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1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1179" y="3675164"/>
            <a:ext cx="1106867" cy="1106867"/>
          </a:xfrm>
          <a:prstGeom prst="rect">
            <a:avLst/>
          </a:prstGeom>
        </p:spPr>
      </p:pic>
      <p:sp>
        <p:nvSpPr>
          <p:cNvPr id="14" name="TextBox 13">
            <a:extLst>
              <a:ext uri="{FF2B5EF4-FFF2-40B4-BE49-F238E27FC236}">
                <a16:creationId xmlns:a16="http://schemas.microsoft.com/office/drawing/2014/main" id="{CF70AD08-CCCF-2B9A-55B3-87C97B41080E}"/>
              </a:ext>
            </a:extLst>
          </p:cNvPr>
          <p:cNvSpPr txBox="1"/>
          <p:nvPr/>
        </p:nvSpPr>
        <p:spPr>
          <a:xfrm>
            <a:off x="2564801" y="3880919"/>
            <a:ext cx="1840568" cy="369332"/>
          </a:xfrm>
          <a:prstGeom prst="rect">
            <a:avLst/>
          </a:prstGeom>
          <a:noFill/>
        </p:spPr>
        <p:txBody>
          <a:bodyPr wrap="non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&lt;insert name&gt;</a:t>
            </a:r>
            <a:endParaRPr lang="en-TR" b="1">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A0EA8062-03C2-39C7-025A-F91D2E0776B9}"/>
              </a:ext>
            </a:extLst>
          </p:cNvPr>
          <p:cNvPicPr>
            <a:picLocks noChangeAspect="1"/>
          </p:cNvPicPr>
          <p:nvPr/>
        </p:nvPicPr>
        <p:blipFill>
          <a:blip r:embed="rId7"/>
          <a:stretch>
            <a:fillRect/>
          </a:stretch>
        </p:blipFill>
        <p:spPr>
          <a:xfrm>
            <a:off x="11081657" y="5711371"/>
            <a:ext cx="976086" cy="976086"/>
          </a:xfrm>
          <a:prstGeom prst="rect">
            <a:avLst/>
          </a:prstGeom>
        </p:spPr>
      </p:pic>
      <p:sp>
        <p:nvSpPr>
          <p:cNvPr id="2" name="TextBox 1">
            <a:extLst>
              <a:ext uri="{FF2B5EF4-FFF2-40B4-BE49-F238E27FC236}">
                <a16:creationId xmlns:a16="http://schemas.microsoft.com/office/drawing/2014/main" id="{67952827-20AD-6D37-2AFA-6320CAE3B6E5}"/>
              </a:ext>
            </a:extLst>
          </p:cNvPr>
          <p:cNvSpPr txBox="1"/>
          <p:nvPr/>
        </p:nvSpPr>
        <p:spPr>
          <a:xfrm>
            <a:off x="2564801" y="4236007"/>
            <a:ext cx="1928733" cy="369332"/>
          </a:xfrm>
          <a:prstGeom prst="rect">
            <a:avLst/>
          </a:prstGeom>
          <a:noFill/>
        </p:spPr>
        <p:txBody>
          <a:bodyPr wrap="non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&lt;insert job title&gt;</a:t>
            </a:r>
            <a:endParaRPr lang="en-TR">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945693"/>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D83B0-1B0E-BB2B-5E11-AFBA36B32066}"/>
              </a:ext>
            </a:extLst>
          </p:cNvPr>
          <p:cNvSpPr>
            <a:spLocks noGrp="1"/>
          </p:cNvSpPr>
          <p:nvPr>
            <p:ph type="sldNum" sz="quarter" idx="12"/>
          </p:nvPr>
        </p:nvSpPr>
        <p:spPr/>
        <p:txBody>
          <a:bodyPr/>
          <a:lstStyle/>
          <a:p>
            <a:fld id="{000F0B2A-C865-45B4-8C04-2C5E71C9812A}" type="slidenum">
              <a:rPr lang="en-GB" smtClean="0"/>
              <a:t>10</a:t>
            </a:fld>
            <a:endParaRPr lang="en-GB"/>
          </a:p>
        </p:txBody>
      </p:sp>
      <p:sp>
        <p:nvSpPr>
          <p:cNvPr id="6" name="Title 5">
            <a:extLst>
              <a:ext uri="{FF2B5EF4-FFF2-40B4-BE49-F238E27FC236}">
                <a16:creationId xmlns:a16="http://schemas.microsoft.com/office/drawing/2014/main" id="{70D9CE39-7AAA-3E97-2616-191FA53248F3}"/>
              </a:ext>
            </a:extLst>
          </p:cNvPr>
          <p:cNvSpPr>
            <a:spLocks noGrp="1"/>
          </p:cNvSpPr>
          <p:nvPr>
            <p:ph type="title"/>
          </p:nvPr>
        </p:nvSpPr>
        <p:spPr/>
        <p:txBody>
          <a:bodyPr>
            <a:normAutofit/>
          </a:bodyPr>
          <a:lstStyle/>
          <a:p>
            <a:r>
              <a:rPr lang="en-GB" sz="5000" b="1">
                <a:latin typeface="Open Sans" panose="020B0606030504020204" pitchFamily="34" charset="0"/>
                <a:ea typeface="Open Sans" panose="020B0606030504020204" pitchFamily="34" charset="0"/>
                <a:cs typeface="Open Sans" panose="020B0606030504020204" pitchFamily="34" charset="0"/>
              </a:rPr>
              <a:t>Introducing the </a:t>
            </a:r>
            <a:r>
              <a:rPr lang="en-GB" sz="5000" b="1">
                <a:solidFill>
                  <a:srgbClr val="BF242E"/>
                </a:solidFill>
                <a:latin typeface="Open Sans" panose="020B0606030504020204" pitchFamily="34" charset="0"/>
                <a:ea typeface="Open Sans" panose="020B0606030504020204" pitchFamily="34" charset="0"/>
                <a:cs typeface="Open Sans" panose="020B0606030504020204" pitchFamily="34" charset="0"/>
              </a:rPr>
              <a:t>‘shocking stats’ </a:t>
            </a:r>
            <a:r>
              <a:rPr lang="en-GB" sz="5000" b="1">
                <a:latin typeface="Open Sans" panose="020B0606030504020204" pitchFamily="34" charset="0"/>
                <a:ea typeface="Open Sans" panose="020B0606030504020204" pitchFamily="34" charset="0"/>
                <a:cs typeface="Open Sans" panose="020B0606030504020204" pitchFamily="34" charset="0"/>
              </a:rPr>
              <a:t>quiz</a:t>
            </a:r>
          </a:p>
        </p:txBody>
      </p:sp>
    </p:spTree>
    <p:extLst>
      <p:ext uri="{BB962C8B-B14F-4D97-AF65-F5344CB8AC3E}">
        <p14:creationId xmlns:p14="http://schemas.microsoft.com/office/powerpoint/2010/main" val="1457078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a:extLst>
              <a:ext uri="{FF2B5EF4-FFF2-40B4-BE49-F238E27FC236}">
                <a16:creationId xmlns:a16="http://schemas.microsoft.com/office/drawing/2014/main" id="{FCFEC8BB-6DE0-CBF1-BC7B-4116CEF6AF35}"/>
              </a:ext>
            </a:extLst>
          </p:cNvPr>
          <p:cNvSpPr/>
          <p:nvPr/>
        </p:nvSpPr>
        <p:spPr>
          <a:xfrm>
            <a:off x="7596611" y="4157773"/>
            <a:ext cx="2275057"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9BB851-2DF0-836B-E713-606EA0DC77AF}"/>
              </a:ext>
            </a:extLst>
          </p:cNvPr>
          <p:cNvSpPr txBox="1"/>
          <p:nvPr/>
        </p:nvSpPr>
        <p:spPr>
          <a:xfrm>
            <a:off x="152400" y="950976"/>
            <a:ext cx="11521440" cy="2215991"/>
          </a:xfrm>
          <a:prstGeom prst="rect">
            <a:avLst/>
          </a:prstGeom>
          <a:noFill/>
        </p:spPr>
        <p:txBody>
          <a:bodyPr wrap="square" rtlCol="0">
            <a:spAutoFit/>
          </a:bodyPr>
          <a:lstStyle/>
          <a:p>
            <a:pPr algn="ctr"/>
            <a:r>
              <a:rPr lang="en-GB" sz="4600" b="1">
                <a:effectLst/>
                <a:latin typeface="Open Sans" panose="020B0606030504020204" pitchFamily="34" charset="0"/>
                <a:ea typeface="Open Sans" panose="020B0606030504020204" pitchFamily="34" charset="0"/>
                <a:cs typeface="Open Sans" panose="020B0606030504020204" pitchFamily="34" charset="0"/>
              </a:rPr>
              <a:t>Q1. On average, how long does it take a woman to receive a diagnosis for endometriosis?</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926952F-C79A-0DA7-4E1F-8272DB6D6E88}"/>
              </a:ext>
            </a:extLst>
          </p:cNvPr>
          <p:cNvSpPr txBox="1"/>
          <p:nvPr/>
        </p:nvSpPr>
        <p:spPr>
          <a:xfrm>
            <a:off x="1802330" y="4173815"/>
            <a:ext cx="8221580" cy="707886"/>
          </a:xfrm>
          <a:prstGeom prst="rect">
            <a:avLst/>
          </a:prstGeom>
          <a:noFill/>
        </p:spPr>
        <p:txBody>
          <a:bodyPr wrap="square">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6 months</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  </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B) 2 years</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  </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C) 8 Years</a:t>
            </a:r>
          </a:p>
        </p:txBody>
      </p:sp>
    </p:spTree>
    <p:extLst>
      <p:ext uri="{BB962C8B-B14F-4D97-AF65-F5344CB8AC3E}">
        <p14:creationId xmlns:p14="http://schemas.microsoft.com/office/powerpoint/2010/main" val="399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7942DD35-EAA7-0199-75AA-10A24FB8A8EB}"/>
              </a:ext>
            </a:extLst>
          </p:cNvPr>
          <p:cNvSpPr/>
          <p:nvPr/>
        </p:nvSpPr>
        <p:spPr>
          <a:xfrm>
            <a:off x="6668274" y="4058611"/>
            <a:ext cx="2275057"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4BB9394-48CD-F1BD-1E08-5217F895CC5D}"/>
              </a:ext>
            </a:extLst>
          </p:cNvPr>
          <p:cNvSpPr txBox="1"/>
          <p:nvPr/>
        </p:nvSpPr>
        <p:spPr>
          <a:xfrm>
            <a:off x="1153668" y="1028343"/>
            <a:ext cx="9884663" cy="2215991"/>
          </a:xfrm>
          <a:prstGeom prst="rect">
            <a:avLst/>
          </a:prstGeom>
          <a:noFill/>
        </p:spPr>
        <p:txBody>
          <a:bodyPr wrap="square" rtlCol="0">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Q2. What percentage of women with autism are misdiagnosed in the UK?</a:t>
            </a:r>
            <a:endParaRPr lang="en-GB" sz="460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03425545-43B1-2935-1557-8ED3B1FF4FE7}"/>
              </a:ext>
            </a:extLst>
          </p:cNvPr>
          <p:cNvSpPr txBox="1"/>
          <p:nvPr/>
        </p:nvSpPr>
        <p:spPr>
          <a:xfrm>
            <a:off x="2544107" y="4058611"/>
            <a:ext cx="7103784"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10%</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    </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B) 50%    C) 80%</a:t>
            </a:r>
          </a:p>
        </p:txBody>
      </p:sp>
    </p:spTree>
    <p:extLst>
      <p:ext uri="{BB962C8B-B14F-4D97-AF65-F5344CB8AC3E}">
        <p14:creationId xmlns:p14="http://schemas.microsoft.com/office/powerpoint/2010/main" val="39222388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43AF0148-A41A-4BA9-4F8D-A7F112C048E0}"/>
              </a:ext>
            </a:extLst>
          </p:cNvPr>
          <p:cNvSpPr/>
          <p:nvPr/>
        </p:nvSpPr>
        <p:spPr>
          <a:xfrm>
            <a:off x="2186647" y="4270861"/>
            <a:ext cx="2465563" cy="861774"/>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D4F6E7B-1DF8-8C62-BA3F-763BE98F86C0}"/>
              </a:ext>
            </a:extLst>
          </p:cNvPr>
          <p:cNvSpPr txBox="1"/>
          <p:nvPr/>
        </p:nvSpPr>
        <p:spPr>
          <a:xfrm>
            <a:off x="733044" y="1028343"/>
            <a:ext cx="10725912" cy="2923877"/>
          </a:xfrm>
          <a:prstGeom prst="rect">
            <a:avLst/>
          </a:prstGeom>
          <a:noFill/>
        </p:spPr>
        <p:txBody>
          <a:bodyPr wrap="square" rtlCol="0">
            <a:spAutoFit/>
          </a:bodyPr>
          <a:lstStyle/>
          <a:p>
            <a:pPr algn="ctr"/>
            <a:r>
              <a:rPr lang="en-GB" sz="4600" b="1">
                <a:effectLst/>
                <a:latin typeface="Open Sans" panose="020B0606030504020204" pitchFamily="34" charset="0"/>
                <a:ea typeface="Open Sans" panose="020B0606030504020204" pitchFamily="34" charset="0"/>
                <a:cs typeface="Open Sans" panose="020B0606030504020204" pitchFamily="34" charset="0"/>
              </a:rPr>
              <a:t>Q3. Black women are ‘X times’ more likely to die during pregnancy and childbirth than white women in the UK?</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82736F4D-8EAB-AC17-0C1E-8FF76ED4625B}"/>
              </a:ext>
            </a:extLst>
          </p:cNvPr>
          <p:cNvSpPr txBox="1"/>
          <p:nvPr/>
        </p:nvSpPr>
        <p:spPr>
          <a:xfrm>
            <a:off x="2186649" y="4325178"/>
            <a:ext cx="7818703"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4 times  B) 3 times  C) 2 times </a:t>
            </a:r>
          </a:p>
        </p:txBody>
      </p:sp>
    </p:spTree>
    <p:extLst>
      <p:ext uri="{BB962C8B-B14F-4D97-AF65-F5344CB8AC3E}">
        <p14:creationId xmlns:p14="http://schemas.microsoft.com/office/powerpoint/2010/main" val="6173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FF675976-16D7-53A6-9E76-EAF3A7DCA25A}"/>
              </a:ext>
            </a:extLst>
          </p:cNvPr>
          <p:cNvSpPr/>
          <p:nvPr/>
        </p:nvSpPr>
        <p:spPr>
          <a:xfrm>
            <a:off x="7218947" y="4903267"/>
            <a:ext cx="1871842"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0C6D543-3C44-B0D9-2DFE-FF0E999B0089}"/>
              </a:ext>
            </a:extLst>
          </p:cNvPr>
          <p:cNvSpPr txBox="1"/>
          <p:nvPr/>
        </p:nvSpPr>
        <p:spPr>
          <a:xfrm>
            <a:off x="954153" y="1021193"/>
            <a:ext cx="10283693" cy="3631763"/>
          </a:xfrm>
          <a:prstGeom prst="rect">
            <a:avLst/>
          </a:prstGeom>
          <a:noFill/>
        </p:spPr>
        <p:txBody>
          <a:bodyPr wrap="square" lIns="91440" tIns="45720" rIns="91440" bIns="45720" rtlCol="0" anchor="t">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Q4. Women in the UK with at least one problematic symptom from the menopause at the age of 50, are X% more likely to have left their jobs five years later?</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8743D828-0B1E-1B0E-5804-9FF2EEA3C26C}"/>
              </a:ext>
            </a:extLst>
          </p:cNvPr>
          <p:cNvSpPr txBox="1"/>
          <p:nvPr/>
        </p:nvSpPr>
        <p:spPr>
          <a:xfrm>
            <a:off x="3066231" y="4874449"/>
            <a:ext cx="6059537" cy="707886"/>
          </a:xfrm>
          <a:prstGeom prst="rect">
            <a:avLst/>
          </a:prstGeom>
          <a:noFill/>
        </p:spPr>
        <p:txBody>
          <a:bodyPr wrap="square">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A)15%    B)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32%    </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C) 43%</a:t>
            </a:r>
          </a:p>
        </p:txBody>
      </p:sp>
    </p:spTree>
    <p:extLst>
      <p:ext uri="{BB962C8B-B14F-4D97-AF65-F5344CB8AC3E}">
        <p14:creationId xmlns:p14="http://schemas.microsoft.com/office/powerpoint/2010/main" val="292319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CE105D82-05F3-82A2-9504-444F529F7D7B}"/>
              </a:ext>
            </a:extLst>
          </p:cNvPr>
          <p:cNvSpPr/>
          <p:nvPr/>
        </p:nvSpPr>
        <p:spPr>
          <a:xfrm>
            <a:off x="7394128" y="4407058"/>
            <a:ext cx="1765911"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AD7A632-028E-F2C7-0519-FDA307282284}"/>
              </a:ext>
            </a:extLst>
          </p:cNvPr>
          <p:cNvSpPr txBox="1"/>
          <p:nvPr/>
        </p:nvSpPr>
        <p:spPr>
          <a:xfrm>
            <a:off x="896879" y="869998"/>
            <a:ext cx="10398242" cy="2923877"/>
          </a:xfrm>
          <a:prstGeom prst="rect">
            <a:avLst/>
          </a:prstGeom>
          <a:noFill/>
        </p:spPr>
        <p:txBody>
          <a:bodyPr wrap="square" rtlCol="0">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Q5. What percentage of women are still more likely to be misdiagnosed following a heart attack?</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3EECACA-B8EA-2BC8-3616-1B883EEA0321}"/>
              </a:ext>
            </a:extLst>
          </p:cNvPr>
          <p:cNvSpPr txBox="1"/>
          <p:nvPr/>
        </p:nvSpPr>
        <p:spPr>
          <a:xfrm>
            <a:off x="2943100" y="4392824"/>
            <a:ext cx="6305800"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20%</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     B)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35%     C)50% </a:t>
            </a:r>
            <a:endPar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73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99E3E8A9-EDB4-CC98-F865-0B052D235599}"/>
              </a:ext>
            </a:extLst>
          </p:cNvPr>
          <p:cNvSpPr/>
          <p:nvPr/>
        </p:nvSpPr>
        <p:spPr>
          <a:xfrm>
            <a:off x="5085347" y="4570361"/>
            <a:ext cx="2148180"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37CEEFF-73F0-5CDA-2B29-98A235F1C0DC}"/>
              </a:ext>
            </a:extLst>
          </p:cNvPr>
          <p:cNvSpPr txBox="1"/>
          <p:nvPr/>
        </p:nvSpPr>
        <p:spPr>
          <a:xfrm>
            <a:off x="908709" y="1176900"/>
            <a:ext cx="10374581" cy="2215991"/>
          </a:xfrm>
          <a:prstGeom prst="rect">
            <a:avLst/>
          </a:prstGeom>
          <a:noFill/>
        </p:spPr>
        <p:txBody>
          <a:bodyPr wrap="square" rtlCol="0">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Q6. What percentage of women feel they have enough information on menstrual wellbeing?</a:t>
            </a:r>
            <a:endParaRPr lang="en-GB" sz="4600" b="1">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0642563-D94B-6193-0237-BD7F083641CE}"/>
              </a:ext>
            </a:extLst>
          </p:cNvPr>
          <p:cNvSpPr txBox="1"/>
          <p:nvPr/>
        </p:nvSpPr>
        <p:spPr>
          <a:xfrm>
            <a:off x="2893829" y="4563776"/>
            <a:ext cx="6404340"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12%     B)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17%</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     C)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25%</a:t>
            </a:r>
            <a:endPar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644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2CF5266E-2965-4672-399B-66EB89023DB6}"/>
              </a:ext>
            </a:extLst>
          </p:cNvPr>
          <p:cNvSpPr/>
          <p:nvPr/>
        </p:nvSpPr>
        <p:spPr>
          <a:xfrm>
            <a:off x="3034460" y="4913509"/>
            <a:ext cx="2015843"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6FC6CD9-1108-7BD5-2864-246E510C5FA0}"/>
              </a:ext>
            </a:extLst>
          </p:cNvPr>
          <p:cNvSpPr txBox="1"/>
          <p:nvPr/>
        </p:nvSpPr>
        <p:spPr>
          <a:xfrm>
            <a:off x="1791568" y="914778"/>
            <a:ext cx="8709560" cy="2923877"/>
          </a:xfrm>
          <a:prstGeom prst="rect">
            <a:avLst/>
          </a:prstGeom>
          <a:noFill/>
        </p:spPr>
        <p:txBody>
          <a:bodyPr wrap="square" rtlCol="0">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Q7. What percentage of women feel they have enough information on gynaecological cancers?</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F80F1C6-ECC3-581B-A866-30731FBB67E6}"/>
              </a:ext>
            </a:extLst>
          </p:cNvPr>
          <p:cNvSpPr txBox="1"/>
          <p:nvPr/>
        </p:nvSpPr>
        <p:spPr>
          <a:xfrm>
            <a:off x="3119115" y="4887764"/>
            <a:ext cx="6054467"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14%   B) 27%    C)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34%</a:t>
            </a:r>
            <a:endPar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42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0D56B8C1-F4C5-68E7-FD5E-1D8B09C49952}"/>
              </a:ext>
            </a:extLst>
          </p:cNvPr>
          <p:cNvSpPr/>
          <p:nvPr/>
        </p:nvSpPr>
        <p:spPr>
          <a:xfrm>
            <a:off x="3017780" y="4898696"/>
            <a:ext cx="1860583" cy="707886"/>
          </a:xfrm>
          <a:prstGeom prst="roundRect">
            <a:avLst/>
          </a:prstGeom>
          <a:solidFill>
            <a:srgbClr val="FFB9AF"/>
          </a:solidFill>
          <a:ln>
            <a:solidFill>
              <a:srgbClr val="FF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1EBF107-10DE-41C3-F6EC-52700ADEE684}"/>
              </a:ext>
            </a:extLst>
          </p:cNvPr>
          <p:cNvSpPr txBox="1"/>
          <p:nvPr/>
        </p:nvSpPr>
        <p:spPr>
          <a:xfrm>
            <a:off x="1357090" y="1171208"/>
            <a:ext cx="9477819" cy="2215991"/>
          </a:xfrm>
          <a:prstGeom prst="rect">
            <a:avLst/>
          </a:prstGeom>
          <a:noFill/>
        </p:spPr>
        <p:txBody>
          <a:bodyPr wrap="square" rtlCol="0">
            <a:spAutoFit/>
          </a:bodyPr>
          <a:lstStyle/>
          <a:p>
            <a:pPr algn="ctr"/>
            <a:r>
              <a:rPr lang="en-GB" sz="4600" b="1">
                <a:latin typeface="Open Sans" panose="020B0606030504020204" pitchFamily="34" charset="0"/>
                <a:ea typeface="Open Sans" panose="020B0606030504020204" pitchFamily="34" charset="0"/>
                <a:cs typeface="Open Sans" panose="020B0606030504020204" pitchFamily="34" charset="0"/>
              </a:rPr>
              <a:t>Q8. What percentage of women felt they were not listened to by healthcare professionals?</a:t>
            </a:r>
            <a:endParaRPr lang="en-GB" sz="46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1470B75-CE89-D0FF-A7A9-52FF81CCCA2B}"/>
              </a:ext>
            </a:extLst>
          </p:cNvPr>
          <p:cNvSpPr txBox="1"/>
          <p:nvPr/>
        </p:nvSpPr>
        <p:spPr>
          <a:xfrm>
            <a:off x="3017780" y="4873752"/>
            <a:ext cx="6156439" cy="707886"/>
          </a:xfrm>
          <a:prstGeom prst="rect">
            <a:avLst/>
          </a:prstGeom>
          <a:noFill/>
        </p:spPr>
        <p:txBody>
          <a:bodyPr wrap="square" rtlCol="0">
            <a:spAutoFit/>
          </a:bodyPr>
          <a:lstStyle/>
          <a:p>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84</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    B) 70%    C) </a:t>
            </a:r>
            <a:r>
              <a:rPr lang="en-GB" sz="4000">
                <a:solidFill>
                  <a:srgbClr val="DA281C"/>
                </a:solidFill>
                <a:latin typeface="Open Sans" panose="020B0606030504020204" pitchFamily="34" charset="0"/>
                <a:ea typeface="Open Sans" panose="020B0606030504020204" pitchFamily="34" charset="0"/>
                <a:cs typeface="Open Sans" panose="020B0606030504020204" pitchFamily="34" charset="0"/>
              </a:rPr>
              <a:t>50</a:t>
            </a:r>
            <a:r>
              <a:rPr lang="en-GB" sz="4000">
                <a:solidFill>
                  <a:srgbClr val="DA281C"/>
                </a:solidFill>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9376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390B47-046B-BD95-C8E7-84BA5243CBBD}"/>
              </a:ext>
            </a:extLst>
          </p:cNvPr>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0081888-47B9-185E-97C5-D897F9D84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626707">
            <a:off x="4291370" y="4959636"/>
            <a:ext cx="3540068" cy="714840"/>
          </a:xfrm>
          <a:prstGeom prst="rect">
            <a:avLst/>
          </a:prstGeom>
        </p:spPr>
      </p:pic>
      <p:pic>
        <p:nvPicPr>
          <p:cNvPr id="6" name="Picture 5">
            <a:extLst>
              <a:ext uri="{FF2B5EF4-FFF2-40B4-BE49-F238E27FC236}">
                <a16:creationId xmlns:a16="http://schemas.microsoft.com/office/drawing/2014/main" id="{E3E59F77-0765-9CCB-ACB9-8B2370719714}"/>
              </a:ext>
            </a:extLst>
          </p:cNvPr>
          <p:cNvPicPr>
            <a:picLocks noChangeAspect="1"/>
          </p:cNvPicPr>
          <p:nvPr/>
        </p:nvPicPr>
        <p:blipFill>
          <a:blip r:embed="rId5"/>
          <a:stretch>
            <a:fillRect/>
          </a:stretch>
        </p:blipFill>
        <p:spPr>
          <a:xfrm>
            <a:off x="5239971" y="1370933"/>
            <a:ext cx="1712051" cy="1050389"/>
          </a:xfrm>
          <a:prstGeom prst="rect">
            <a:avLst/>
          </a:prstGeom>
        </p:spPr>
      </p:pic>
      <p:sp>
        <p:nvSpPr>
          <p:cNvPr id="5" name="TextBox 4">
            <a:extLst>
              <a:ext uri="{FF2B5EF4-FFF2-40B4-BE49-F238E27FC236}">
                <a16:creationId xmlns:a16="http://schemas.microsoft.com/office/drawing/2014/main" id="{D494E712-DE07-2C8C-7A5B-A0C4B33B5948}"/>
              </a:ext>
            </a:extLst>
          </p:cNvPr>
          <p:cNvSpPr txBox="1"/>
          <p:nvPr/>
        </p:nvSpPr>
        <p:spPr>
          <a:xfrm>
            <a:off x="3348441" y="2919791"/>
            <a:ext cx="5495110" cy="2704523"/>
          </a:xfrm>
          <a:prstGeom prst="rect">
            <a:avLst/>
          </a:prstGeom>
          <a:noFill/>
        </p:spPr>
        <p:txBody>
          <a:bodyPr wrap="square">
            <a:spAutoFit/>
          </a:bodyPr>
          <a:lstStyle/>
          <a:p>
            <a:pPr algn="ctr" fontAlgn="base">
              <a:lnSpc>
                <a:spcPct val="120000"/>
              </a:lnSpc>
            </a:pPr>
            <a:r>
              <a:rPr lang="en-GB" sz="36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do we give women the autonomy, control and respect </a:t>
            </a:r>
            <a:r>
              <a:rPr lang="en-GB" sz="3600" b="1" i="0" u="none" strike="noStrike">
                <a:solidFill>
                  <a:srgbClr val="D7202D"/>
                </a:solidFill>
                <a:effectLst/>
                <a:latin typeface="Open Sans" panose="020B0606030504020204" pitchFamily="34" charset="0"/>
                <a:ea typeface="Open Sans" panose="020B0606030504020204" pitchFamily="34" charset="0"/>
                <a:cs typeface="Open Sans" panose="020B0606030504020204" pitchFamily="34" charset="0"/>
              </a:rPr>
              <a:t>they</a:t>
            </a:r>
            <a:r>
              <a:rPr lang="en-GB" sz="36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GB" sz="3600" b="1" i="0" u="none" strike="noStrike">
                <a:solidFill>
                  <a:srgbClr val="D7202D"/>
                </a:solidFill>
                <a:effectLst/>
                <a:latin typeface="Open Sans" panose="020B0606030504020204" pitchFamily="34" charset="0"/>
                <a:ea typeface="Open Sans" panose="020B0606030504020204" pitchFamily="34" charset="0"/>
                <a:cs typeface="Open Sans" panose="020B0606030504020204" pitchFamily="34" charset="0"/>
              </a:rPr>
              <a:t>deserve?</a:t>
            </a:r>
          </a:p>
        </p:txBody>
      </p:sp>
    </p:spTree>
    <p:extLst>
      <p:ext uri="{BB962C8B-B14F-4D97-AF65-F5344CB8AC3E}">
        <p14:creationId xmlns:p14="http://schemas.microsoft.com/office/powerpoint/2010/main" val="423820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54B8E8-1700-00B1-EAEF-4A10BB0539C6}"/>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AD36DD9-1E0B-40B2-C979-B07D835F04A8}"/>
              </a:ext>
            </a:extLst>
          </p:cNvPr>
          <p:cNvPicPr>
            <a:picLocks noChangeAspect="1"/>
          </p:cNvPicPr>
          <p:nvPr/>
        </p:nvPicPr>
        <p:blipFill rotWithShape="1">
          <a:blip r:embed="rId5"/>
          <a:srcRect l="6655" r="19033"/>
          <a:stretch/>
        </p:blipFill>
        <p:spPr>
          <a:xfrm>
            <a:off x="7452541" y="546870"/>
            <a:ext cx="4163077" cy="6033446"/>
          </a:xfrm>
          <a:prstGeom prst="rect">
            <a:avLst/>
          </a:prstGeom>
          <a:effectLst>
            <a:softEdge rad="38100"/>
          </a:effectLst>
        </p:spPr>
      </p:pic>
      <p:sp>
        <p:nvSpPr>
          <p:cNvPr id="4" name="Slide Number Placeholder 3">
            <a:extLst>
              <a:ext uri="{FF2B5EF4-FFF2-40B4-BE49-F238E27FC236}">
                <a16:creationId xmlns:a16="http://schemas.microsoft.com/office/drawing/2014/main" id="{CBE2D357-06AF-B443-8847-4CD59EB4F722}"/>
              </a:ext>
            </a:extLst>
          </p:cNvPr>
          <p:cNvSpPr>
            <a:spLocks noGrp="1"/>
          </p:cNvSpPr>
          <p:nvPr>
            <p:ph type="sldNum" sz="quarter" idx="12"/>
          </p:nvPr>
        </p:nvSpPr>
        <p:spPr/>
        <p:txBody>
          <a:bodyPr/>
          <a:lstStyle/>
          <a:p>
            <a:fld id="{000F0B2A-C865-45B4-8C04-2C5E71C9812A}" type="slidenum">
              <a:rPr lang="en-GB" smtClean="0"/>
              <a:t>2</a:t>
            </a:fld>
            <a:endParaRPr lang="en-GB"/>
          </a:p>
        </p:txBody>
      </p:sp>
      <p:sp>
        <p:nvSpPr>
          <p:cNvPr id="15" name="Text Placeholder 14">
            <a:extLst>
              <a:ext uri="{FF2B5EF4-FFF2-40B4-BE49-F238E27FC236}">
                <a16:creationId xmlns:a16="http://schemas.microsoft.com/office/drawing/2014/main" id="{DA2E7AAA-8CED-F6E8-D1D3-B319363AF535}"/>
              </a:ext>
            </a:extLst>
          </p:cNvPr>
          <p:cNvSpPr>
            <a:spLocks noGrp="1"/>
          </p:cNvSpPr>
          <p:nvPr>
            <p:ph type="body" sz="quarter" idx="14"/>
          </p:nvPr>
        </p:nvSpPr>
        <p:spPr>
          <a:xfrm>
            <a:off x="1326439" y="1063306"/>
            <a:ext cx="4601453" cy="1933997"/>
          </a:xfrm>
        </p:spPr>
        <p:txBody>
          <a:bodyPr>
            <a:normAutofit lnSpcReduction="10000"/>
          </a:bodyPr>
          <a:lstStyle/>
          <a:p>
            <a:pPr marL="0" indent="0" algn="ctr">
              <a:buNone/>
            </a:pPr>
            <a:r>
              <a:rPr lang="en-US" sz="2500">
                <a:solidFill>
                  <a:schemeClr val="tx1"/>
                </a:solidFill>
                <a:latin typeface="Open Sans" panose="020B0606030504020204" pitchFamily="34" charset="0"/>
                <a:ea typeface="Open Sans" panose="020B0606030504020204" pitchFamily="34" charset="0"/>
                <a:cs typeface="Open Sans" panose="020B0606030504020204" pitchFamily="34" charset="0"/>
              </a:rPr>
              <a:t>“I wish the medical profession had </a:t>
            </a:r>
            <a:r>
              <a:rPr lang="en-US" sz="2500" err="1">
                <a:solidFill>
                  <a:schemeClr val="tx1"/>
                </a:solidFill>
                <a:latin typeface="Open Sans" panose="020B0606030504020204" pitchFamily="34" charset="0"/>
                <a:ea typeface="Open Sans" panose="020B0606030504020204" pitchFamily="34" charset="0"/>
                <a:cs typeface="Open Sans" panose="020B0606030504020204" pitchFamily="34" charset="0"/>
              </a:rPr>
              <a:t>recognised</a:t>
            </a:r>
            <a:r>
              <a:rPr lang="en-US" sz="2500">
                <a:solidFill>
                  <a:schemeClr val="tx1"/>
                </a:solidFill>
                <a:latin typeface="Open Sans" panose="020B0606030504020204" pitchFamily="34" charset="0"/>
                <a:ea typeface="Open Sans" panose="020B0606030504020204" pitchFamily="34" charset="0"/>
                <a:cs typeface="Open Sans" panose="020B0606030504020204" pitchFamily="34" charset="0"/>
              </a:rPr>
              <a:t> my symptoms sooner and had more tailored treatments available. I was lucky but others on my ward weren’t”</a:t>
            </a:r>
          </a:p>
        </p:txBody>
      </p:sp>
      <p:sp>
        <p:nvSpPr>
          <p:cNvPr id="13" name="Title 12">
            <a:extLst>
              <a:ext uri="{FF2B5EF4-FFF2-40B4-BE49-F238E27FC236}">
                <a16:creationId xmlns:a16="http://schemas.microsoft.com/office/drawing/2014/main" id="{EAD1AFBA-421F-C66E-0221-7E9D3E698440}"/>
              </a:ext>
            </a:extLst>
          </p:cNvPr>
          <p:cNvSpPr>
            <a:spLocks noGrp="1"/>
          </p:cNvSpPr>
          <p:nvPr>
            <p:ph type="title"/>
          </p:nvPr>
        </p:nvSpPr>
        <p:spPr>
          <a:xfrm>
            <a:off x="228787" y="2976548"/>
            <a:ext cx="6796756" cy="2804404"/>
          </a:xfrm>
        </p:spPr>
        <p:txBody>
          <a:bodyPr>
            <a:noAutofit/>
          </a:bodyPr>
          <a:lstStyle/>
          <a:p>
            <a:pPr algn="ctr"/>
            <a:r>
              <a:rPr lang="en-GB" sz="5400" b="1">
                <a:latin typeface="Open Sans" panose="020B0606030504020204" pitchFamily="34" charset="0"/>
                <a:ea typeface="Open Sans" panose="020B0606030504020204" pitchFamily="34" charset="0"/>
                <a:cs typeface="Open Sans" panose="020B0606030504020204" pitchFamily="34" charset="0"/>
              </a:rPr>
              <a:t>I’m Amara and I </a:t>
            </a:r>
            <a:br>
              <a:rPr lang="en-GB" sz="5400" b="1">
                <a:latin typeface="Open Sans" panose="020B0606030504020204" pitchFamily="34" charset="0"/>
                <a:ea typeface="Open Sans" panose="020B0606030504020204" pitchFamily="34" charset="0"/>
                <a:cs typeface="Open Sans" panose="020B0606030504020204" pitchFamily="34" charset="0"/>
              </a:rPr>
            </a:br>
            <a:r>
              <a:rPr lang="en-GB" sz="5400" b="1">
                <a:latin typeface="Open Sans" panose="020B0606030504020204" pitchFamily="34" charset="0"/>
                <a:ea typeface="Open Sans" panose="020B0606030504020204" pitchFamily="34" charset="0"/>
                <a:cs typeface="Open Sans" panose="020B0606030504020204" pitchFamily="34" charset="0"/>
              </a:rPr>
              <a:t>only just survived a Heart Attack</a:t>
            </a:r>
          </a:p>
        </p:txBody>
      </p:sp>
      <p:pic>
        <p:nvPicPr>
          <p:cNvPr id="6" name="Picture 5">
            <a:extLst>
              <a:ext uri="{FF2B5EF4-FFF2-40B4-BE49-F238E27FC236}">
                <a16:creationId xmlns:a16="http://schemas.microsoft.com/office/drawing/2014/main" id="{C415094D-71D6-5644-BE59-CB3838CAA63D}"/>
              </a:ext>
            </a:extLst>
          </p:cNvPr>
          <p:cNvPicPr>
            <a:picLocks noChangeAspect="1"/>
          </p:cNvPicPr>
          <p:nvPr/>
        </p:nvPicPr>
        <p:blipFill>
          <a:blip r:embed="rId6"/>
          <a:stretch>
            <a:fillRect/>
          </a:stretch>
        </p:blipFill>
        <p:spPr>
          <a:xfrm>
            <a:off x="11222891" y="5900008"/>
            <a:ext cx="838200" cy="819150"/>
          </a:xfrm>
          <a:prstGeom prst="rect">
            <a:avLst/>
          </a:prstGeom>
        </p:spPr>
      </p:pic>
      <p:pic>
        <p:nvPicPr>
          <p:cNvPr id="3" name="Amara's Story Voice Clip">
            <a:hlinkClick r:id="" action="ppaction://media"/>
            <a:extLst>
              <a:ext uri="{FF2B5EF4-FFF2-40B4-BE49-F238E27FC236}">
                <a16:creationId xmlns:a16="http://schemas.microsoft.com/office/drawing/2014/main" id="{4E147EBE-1804-D7CB-6714-8D08F9182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91530" y="5663268"/>
            <a:ext cx="406400" cy="406400"/>
          </a:xfrm>
          <a:prstGeom prst="rect">
            <a:avLst/>
          </a:prstGeom>
        </p:spPr>
      </p:pic>
    </p:spTree>
    <p:extLst>
      <p:ext uri="{BB962C8B-B14F-4D97-AF65-F5344CB8AC3E}">
        <p14:creationId xmlns:p14="http://schemas.microsoft.com/office/powerpoint/2010/main" val="22220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1477DB-6A9B-5B22-CB4D-32E490E59F6E}"/>
              </a:ext>
            </a:extLst>
          </p:cNvPr>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210988-8CB4-365F-4677-55BE7FADB2B7}"/>
              </a:ext>
            </a:extLst>
          </p:cNvPr>
          <p:cNvSpPr txBox="1"/>
          <p:nvPr/>
        </p:nvSpPr>
        <p:spPr>
          <a:xfrm>
            <a:off x="3916679" y="856802"/>
            <a:ext cx="4358641" cy="1446550"/>
          </a:xfrm>
          <a:prstGeom prst="rect">
            <a:avLst/>
          </a:prstGeom>
          <a:noFill/>
        </p:spPr>
        <p:txBody>
          <a:bodyPr wrap="square">
            <a:spAutoFit/>
          </a:bodyPr>
          <a:lstStyle/>
          <a:p>
            <a:pPr algn="ctr" fontAlgn="base">
              <a:buNone/>
            </a:pPr>
            <a:r>
              <a:rPr lang="en-GB" sz="4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It starts with two things</a:t>
            </a:r>
          </a:p>
        </p:txBody>
      </p:sp>
      <p:grpSp>
        <p:nvGrpSpPr>
          <p:cNvPr id="24" name="Group 23">
            <a:extLst>
              <a:ext uri="{FF2B5EF4-FFF2-40B4-BE49-F238E27FC236}">
                <a16:creationId xmlns:a16="http://schemas.microsoft.com/office/drawing/2014/main" id="{52C14524-34E5-D89C-7F5F-1F6F34E1D268}"/>
              </a:ext>
            </a:extLst>
          </p:cNvPr>
          <p:cNvGrpSpPr/>
          <p:nvPr/>
        </p:nvGrpSpPr>
        <p:grpSpPr>
          <a:xfrm>
            <a:off x="6648236" y="2849545"/>
            <a:ext cx="2586043" cy="2335363"/>
            <a:chOff x="6717599" y="2718915"/>
            <a:chExt cx="2586043" cy="2335363"/>
          </a:xfrm>
        </p:grpSpPr>
        <p:sp>
          <p:nvSpPr>
            <p:cNvPr id="9" name="Rounded Rectangle 8">
              <a:extLst>
                <a:ext uri="{FF2B5EF4-FFF2-40B4-BE49-F238E27FC236}">
                  <a16:creationId xmlns:a16="http://schemas.microsoft.com/office/drawing/2014/main" id="{8ECC2B5B-9EA2-BFBB-D586-7BDEB5D9F36F}"/>
                </a:ext>
              </a:extLst>
            </p:cNvPr>
            <p:cNvSpPr/>
            <p:nvPr/>
          </p:nvSpPr>
          <p:spPr>
            <a:xfrm>
              <a:off x="6717599" y="2718915"/>
              <a:ext cx="2586043" cy="2335363"/>
            </a:xfrm>
            <a:prstGeom prst="roundRect">
              <a:avLst/>
            </a:prstGeom>
            <a:solidFill>
              <a:schemeClr val="bg1">
                <a:alpha val="8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0" name="TextBox 9">
              <a:extLst>
                <a:ext uri="{FF2B5EF4-FFF2-40B4-BE49-F238E27FC236}">
                  <a16:creationId xmlns:a16="http://schemas.microsoft.com/office/drawing/2014/main" id="{E21629C6-92A4-1E8A-2672-E61A776F504F}"/>
                </a:ext>
              </a:extLst>
            </p:cNvPr>
            <p:cNvSpPr txBox="1"/>
            <p:nvPr/>
          </p:nvSpPr>
          <p:spPr>
            <a:xfrm>
              <a:off x="6956020" y="4069128"/>
              <a:ext cx="2109202" cy="538481"/>
            </a:xfrm>
            <a:prstGeom prst="rect">
              <a:avLst/>
            </a:prstGeom>
            <a:noFill/>
          </p:spPr>
          <p:txBody>
            <a:bodyPr wrap="square" rtlCol="0">
              <a:spAutoFit/>
            </a:bodyPr>
            <a:lstStyle/>
            <a:p>
              <a:pPr algn="ctr" fontAlgn="base">
                <a:lnSpc>
                  <a:spcPct val="120000"/>
                </a:lnSpc>
              </a:pPr>
              <a:r>
                <a:rPr lang="en-GB" sz="26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Data</a:t>
              </a:r>
            </a:p>
          </p:txBody>
        </p:sp>
        <p:pic>
          <p:nvPicPr>
            <p:cNvPr id="20" name="Picture 19">
              <a:extLst>
                <a:ext uri="{FF2B5EF4-FFF2-40B4-BE49-F238E27FC236}">
                  <a16:creationId xmlns:a16="http://schemas.microsoft.com/office/drawing/2014/main" id="{8C98B652-1922-1AC0-2F1D-E0D47C77544E}"/>
                </a:ext>
              </a:extLst>
            </p:cNvPr>
            <p:cNvPicPr>
              <a:picLocks noChangeAspect="1"/>
            </p:cNvPicPr>
            <p:nvPr/>
          </p:nvPicPr>
          <p:blipFill>
            <a:blip r:embed="rId3"/>
            <a:stretch>
              <a:fillRect/>
            </a:stretch>
          </p:blipFill>
          <p:spPr>
            <a:xfrm>
              <a:off x="7663784" y="3141449"/>
              <a:ext cx="693672" cy="731857"/>
            </a:xfrm>
            <a:prstGeom prst="rect">
              <a:avLst/>
            </a:prstGeom>
          </p:spPr>
        </p:pic>
      </p:grpSp>
      <p:grpSp>
        <p:nvGrpSpPr>
          <p:cNvPr id="23" name="Group 22">
            <a:extLst>
              <a:ext uri="{FF2B5EF4-FFF2-40B4-BE49-F238E27FC236}">
                <a16:creationId xmlns:a16="http://schemas.microsoft.com/office/drawing/2014/main" id="{B8D8AFF4-A982-FF5A-F959-F9EBF7A862B7}"/>
              </a:ext>
            </a:extLst>
          </p:cNvPr>
          <p:cNvGrpSpPr/>
          <p:nvPr/>
        </p:nvGrpSpPr>
        <p:grpSpPr>
          <a:xfrm>
            <a:off x="2957721" y="2849545"/>
            <a:ext cx="2586043" cy="2335363"/>
            <a:chOff x="2257756" y="2718915"/>
            <a:chExt cx="2586043" cy="2335363"/>
          </a:xfrm>
        </p:grpSpPr>
        <p:sp>
          <p:nvSpPr>
            <p:cNvPr id="13" name="Rounded Rectangle 12">
              <a:extLst>
                <a:ext uri="{FF2B5EF4-FFF2-40B4-BE49-F238E27FC236}">
                  <a16:creationId xmlns:a16="http://schemas.microsoft.com/office/drawing/2014/main" id="{3AF4022F-5AFE-1404-6545-E3121C911215}"/>
                </a:ext>
              </a:extLst>
            </p:cNvPr>
            <p:cNvSpPr/>
            <p:nvPr/>
          </p:nvSpPr>
          <p:spPr>
            <a:xfrm>
              <a:off x="2257756" y="2718915"/>
              <a:ext cx="2586043" cy="2335363"/>
            </a:xfrm>
            <a:prstGeom prst="roundRect">
              <a:avLst/>
            </a:prstGeom>
            <a:solidFill>
              <a:schemeClr val="bg1">
                <a:alpha val="8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4" name="TextBox 13">
              <a:extLst>
                <a:ext uri="{FF2B5EF4-FFF2-40B4-BE49-F238E27FC236}">
                  <a16:creationId xmlns:a16="http://schemas.microsoft.com/office/drawing/2014/main" id="{24B00B37-FE68-D6CF-782E-7DEF8FEE7ADB}"/>
                </a:ext>
              </a:extLst>
            </p:cNvPr>
            <p:cNvSpPr txBox="1"/>
            <p:nvPr/>
          </p:nvSpPr>
          <p:spPr>
            <a:xfrm>
              <a:off x="2625692" y="4069127"/>
              <a:ext cx="1850169" cy="538481"/>
            </a:xfrm>
            <a:prstGeom prst="rect">
              <a:avLst/>
            </a:prstGeom>
            <a:noFill/>
          </p:spPr>
          <p:txBody>
            <a:bodyPr wrap="square" rtlCol="0">
              <a:spAutoFit/>
            </a:bodyPr>
            <a:lstStyle/>
            <a:p>
              <a:pPr algn="ctr">
                <a:lnSpc>
                  <a:spcPct val="120000"/>
                </a:lnSpc>
              </a:pPr>
              <a:r>
                <a:rPr lang="en-GB" sz="26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Education</a:t>
              </a:r>
            </a:p>
          </p:txBody>
        </p:sp>
        <p:pic>
          <p:nvPicPr>
            <p:cNvPr id="22" name="Picture 21">
              <a:extLst>
                <a:ext uri="{FF2B5EF4-FFF2-40B4-BE49-F238E27FC236}">
                  <a16:creationId xmlns:a16="http://schemas.microsoft.com/office/drawing/2014/main" id="{E117667C-8997-3762-9308-B3D151D3C5D9}"/>
                </a:ext>
              </a:extLst>
            </p:cNvPr>
            <p:cNvPicPr>
              <a:picLocks noChangeAspect="1"/>
            </p:cNvPicPr>
            <p:nvPr/>
          </p:nvPicPr>
          <p:blipFill>
            <a:blip r:embed="rId4"/>
            <a:stretch>
              <a:fillRect/>
            </a:stretch>
          </p:blipFill>
          <p:spPr>
            <a:xfrm>
              <a:off x="3012350" y="3209820"/>
              <a:ext cx="1024600" cy="731857"/>
            </a:xfrm>
            <a:prstGeom prst="rect">
              <a:avLst/>
            </a:prstGeom>
          </p:spPr>
        </p:pic>
      </p:grpSp>
    </p:spTree>
    <p:extLst>
      <p:ext uri="{BB962C8B-B14F-4D97-AF65-F5344CB8AC3E}">
        <p14:creationId xmlns:p14="http://schemas.microsoft.com/office/powerpoint/2010/main" val="26844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3033C-DAA5-C765-E872-8F60396D6D00}"/>
              </a:ext>
            </a:extLst>
          </p:cNvPr>
          <p:cNvPicPr>
            <a:picLocks noChangeAspect="1"/>
          </p:cNvPicPr>
          <p:nvPr/>
        </p:nvPicPr>
        <p:blipFill>
          <a:blip r:embed="rId2"/>
          <a:stretch>
            <a:fillRect/>
          </a:stretch>
        </p:blipFill>
        <p:spPr>
          <a:xfrm>
            <a:off x="2106033" y="836491"/>
            <a:ext cx="7979933" cy="5185017"/>
          </a:xfrm>
          <a:prstGeom prst="rect">
            <a:avLst/>
          </a:prstGeom>
        </p:spPr>
      </p:pic>
      <p:sp>
        <p:nvSpPr>
          <p:cNvPr id="22" name="TextBox 4">
            <a:extLst>
              <a:ext uri="{FF2B5EF4-FFF2-40B4-BE49-F238E27FC236}">
                <a16:creationId xmlns:a16="http://schemas.microsoft.com/office/drawing/2014/main" id="{AA740E7D-7FB7-61F3-4496-0AA2FE5621AD}"/>
              </a:ext>
            </a:extLst>
          </p:cNvPr>
          <p:cNvSpPr txBox="1">
            <a:spLocks noChangeArrowheads="1"/>
          </p:cNvSpPr>
          <p:nvPr/>
        </p:nvSpPr>
        <p:spPr bwMode="auto">
          <a:xfrm>
            <a:off x="3221419" y="2424484"/>
            <a:ext cx="5749159" cy="215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14000"/>
              </a:lnSpc>
              <a:buNone/>
            </a:pPr>
            <a:r>
              <a:rPr lang="en-GB" sz="400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Pre-cancerous cervical disease in women </a:t>
            </a:r>
            <a:r>
              <a:rPr lang="en-GB" sz="4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reduced by up to 71%.</a:t>
            </a:r>
          </a:p>
        </p:txBody>
      </p:sp>
    </p:spTree>
    <p:extLst>
      <p:ext uri="{BB962C8B-B14F-4D97-AF65-F5344CB8AC3E}">
        <p14:creationId xmlns:p14="http://schemas.microsoft.com/office/powerpoint/2010/main" val="1334097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3033C-DAA5-C765-E872-8F60396D6D00}"/>
              </a:ext>
            </a:extLst>
          </p:cNvPr>
          <p:cNvPicPr>
            <a:picLocks noChangeAspect="1"/>
          </p:cNvPicPr>
          <p:nvPr/>
        </p:nvPicPr>
        <p:blipFill>
          <a:blip r:embed="rId3"/>
          <a:stretch>
            <a:fillRect/>
          </a:stretch>
        </p:blipFill>
        <p:spPr>
          <a:xfrm>
            <a:off x="2106033" y="836491"/>
            <a:ext cx="7979933" cy="5185017"/>
          </a:xfrm>
          <a:prstGeom prst="rect">
            <a:avLst/>
          </a:prstGeom>
        </p:spPr>
      </p:pic>
      <p:sp>
        <p:nvSpPr>
          <p:cNvPr id="22" name="TextBox 4">
            <a:extLst>
              <a:ext uri="{FF2B5EF4-FFF2-40B4-BE49-F238E27FC236}">
                <a16:creationId xmlns:a16="http://schemas.microsoft.com/office/drawing/2014/main" id="{AA740E7D-7FB7-61F3-4496-0AA2FE5621AD}"/>
              </a:ext>
            </a:extLst>
          </p:cNvPr>
          <p:cNvSpPr txBox="1">
            <a:spLocks noChangeArrowheads="1"/>
          </p:cNvSpPr>
          <p:nvPr/>
        </p:nvSpPr>
        <p:spPr bwMode="auto">
          <a:xfrm>
            <a:off x="3221419" y="2424484"/>
            <a:ext cx="5749159" cy="145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14000"/>
              </a:lnSpc>
              <a:buNone/>
            </a:pPr>
            <a:r>
              <a:rPr lang="en-GB" sz="4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 reduction </a:t>
            </a:r>
            <a:r>
              <a:rPr lang="en-GB" sz="400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breast cancer deaths.</a:t>
            </a:r>
            <a:endParaRPr lang="en-GB" sz="4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98468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79B268-CE5C-4083-DF46-03E7F795E0B2}"/>
              </a:ext>
            </a:extLst>
          </p:cNvPr>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3C0273-FC14-A1CC-7AF1-147DB42D38B4}"/>
              </a:ext>
            </a:extLst>
          </p:cNvPr>
          <p:cNvSpPr txBox="1"/>
          <p:nvPr/>
        </p:nvSpPr>
        <p:spPr>
          <a:xfrm>
            <a:off x="2741020" y="1004112"/>
            <a:ext cx="6709955" cy="769441"/>
          </a:xfrm>
          <a:prstGeom prst="rect">
            <a:avLst/>
          </a:prstGeom>
          <a:noFill/>
        </p:spPr>
        <p:txBody>
          <a:bodyPr wrap="square">
            <a:spAutoFit/>
          </a:bodyPr>
          <a:lstStyle/>
          <a:p>
            <a:pPr algn="ctr" fontAlgn="base">
              <a:buNone/>
            </a:pPr>
            <a:r>
              <a:rPr lang="en-GB" sz="4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have we heard?</a:t>
            </a:r>
          </a:p>
        </p:txBody>
      </p:sp>
      <p:sp>
        <p:nvSpPr>
          <p:cNvPr id="34" name="TextBox 33">
            <a:extLst>
              <a:ext uri="{FF2B5EF4-FFF2-40B4-BE49-F238E27FC236}">
                <a16:creationId xmlns:a16="http://schemas.microsoft.com/office/drawing/2014/main" id="{E4567C62-1A2A-9365-2AC3-EE448531E470}"/>
              </a:ext>
            </a:extLst>
          </p:cNvPr>
          <p:cNvSpPr txBox="1"/>
          <p:nvPr/>
        </p:nvSpPr>
        <p:spPr>
          <a:xfrm>
            <a:off x="6893624" y="5035219"/>
            <a:ext cx="2654443" cy="830997"/>
          </a:xfrm>
          <a:prstGeom prst="rect">
            <a:avLst/>
          </a:prstGeom>
          <a:noFill/>
        </p:spPr>
        <p:txBody>
          <a:bodyPr wrap="square">
            <a:spAutoFit/>
          </a:bodyPr>
          <a:lstStyle/>
          <a:p>
            <a:pPr algn="ctr" fontAlgn="base"/>
            <a:r>
              <a:rPr lang="en-GB" sz="24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information to take control</a:t>
            </a:r>
          </a:p>
        </p:txBody>
      </p:sp>
      <p:sp>
        <p:nvSpPr>
          <p:cNvPr id="35" name="TextBox 34">
            <a:extLst>
              <a:ext uri="{FF2B5EF4-FFF2-40B4-BE49-F238E27FC236}">
                <a16:creationId xmlns:a16="http://schemas.microsoft.com/office/drawing/2014/main" id="{43D9AF49-A41C-FD9F-0DB2-A4252F2C6DF8}"/>
              </a:ext>
            </a:extLst>
          </p:cNvPr>
          <p:cNvSpPr txBox="1"/>
          <p:nvPr/>
        </p:nvSpPr>
        <p:spPr>
          <a:xfrm>
            <a:off x="6317167" y="3013501"/>
            <a:ext cx="3807359" cy="830997"/>
          </a:xfrm>
          <a:prstGeom prst="rect">
            <a:avLst/>
          </a:prstGeom>
          <a:noFill/>
        </p:spPr>
        <p:txBody>
          <a:bodyPr wrap="square">
            <a:spAutoFit/>
          </a:bodyPr>
          <a:lstStyle/>
          <a:p>
            <a:pPr algn="ctr" fontAlgn="base"/>
            <a:r>
              <a:rPr lang="en-GB" sz="24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Knowledge of the symptoms of conditions</a:t>
            </a:r>
          </a:p>
        </p:txBody>
      </p:sp>
      <p:sp>
        <p:nvSpPr>
          <p:cNvPr id="36" name="TextBox 35">
            <a:extLst>
              <a:ext uri="{FF2B5EF4-FFF2-40B4-BE49-F238E27FC236}">
                <a16:creationId xmlns:a16="http://schemas.microsoft.com/office/drawing/2014/main" id="{17242B58-E468-B453-68E1-4D1A5CA7FF5F}"/>
              </a:ext>
            </a:extLst>
          </p:cNvPr>
          <p:cNvSpPr txBox="1"/>
          <p:nvPr/>
        </p:nvSpPr>
        <p:spPr>
          <a:xfrm>
            <a:off x="2193787" y="5022891"/>
            <a:ext cx="1929591" cy="830997"/>
          </a:xfrm>
          <a:prstGeom prst="rect">
            <a:avLst/>
          </a:prstGeom>
          <a:noFill/>
        </p:spPr>
        <p:txBody>
          <a:bodyPr wrap="square">
            <a:spAutoFit/>
          </a:bodyPr>
          <a:lstStyle/>
          <a:p>
            <a:pPr algn="ctr" fontAlgn="base"/>
            <a:r>
              <a:rPr lang="en-GB" sz="24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ability to advocate</a:t>
            </a:r>
          </a:p>
        </p:txBody>
      </p:sp>
      <p:sp>
        <p:nvSpPr>
          <p:cNvPr id="37" name="TextBox 36">
            <a:extLst>
              <a:ext uri="{FF2B5EF4-FFF2-40B4-BE49-F238E27FC236}">
                <a16:creationId xmlns:a16="http://schemas.microsoft.com/office/drawing/2014/main" id="{2CC03D18-17CC-E2C4-26D6-933D729ED7CA}"/>
              </a:ext>
            </a:extLst>
          </p:cNvPr>
          <p:cNvSpPr txBox="1"/>
          <p:nvPr/>
        </p:nvSpPr>
        <p:spPr>
          <a:xfrm>
            <a:off x="1345521" y="3013501"/>
            <a:ext cx="3807360" cy="830997"/>
          </a:xfrm>
          <a:prstGeom prst="rect">
            <a:avLst/>
          </a:prstGeom>
          <a:noFill/>
        </p:spPr>
        <p:txBody>
          <a:bodyPr wrap="square">
            <a:spAutoFit/>
          </a:bodyPr>
          <a:lstStyle/>
          <a:p>
            <a:pPr algn="ctr" fontAlgn="base"/>
            <a:r>
              <a:rPr lang="en-GB" sz="24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Better, more personalised information</a:t>
            </a:r>
          </a:p>
        </p:txBody>
      </p:sp>
      <p:pic>
        <p:nvPicPr>
          <p:cNvPr id="75" name="Picture 74">
            <a:extLst>
              <a:ext uri="{FF2B5EF4-FFF2-40B4-BE49-F238E27FC236}">
                <a16:creationId xmlns:a16="http://schemas.microsoft.com/office/drawing/2014/main" id="{2EA7CCB7-A1FB-3659-62A0-23B9634EE816}"/>
              </a:ext>
            </a:extLst>
          </p:cNvPr>
          <p:cNvPicPr>
            <a:picLocks noChangeAspect="1"/>
          </p:cNvPicPr>
          <p:nvPr/>
        </p:nvPicPr>
        <p:blipFill>
          <a:blip r:embed="rId3"/>
          <a:stretch>
            <a:fillRect/>
          </a:stretch>
        </p:blipFill>
        <p:spPr>
          <a:xfrm>
            <a:off x="2741021" y="2396735"/>
            <a:ext cx="835124" cy="507239"/>
          </a:xfrm>
          <a:prstGeom prst="rect">
            <a:avLst/>
          </a:prstGeom>
        </p:spPr>
      </p:pic>
      <p:pic>
        <p:nvPicPr>
          <p:cNvPr id="76" name="Picture 75">
            <a:extLst>
              <a:ext uri="{FF2B5EF4-FFF2-40B4-BE49-F238E27FC236}">
                <a16:creationId xmlns:a16="http://schemas.microsoft.com/office/drawing/2014/main" id="{4D256A7D-29EB-CFC3-0BDB-E02DD4252072}"/>
              </a:ext>
            </a:extLst>
          </p:cNvPr>
          <p:cNvPicPr>
            <a:picLocks noChangeAspect="1"/>
          </p:cNvPicPr>
          <p:nvPr/>
        </p:nvPicPr>
        <p:blipFill>
          <a:blip r:embed="rId3"/>
          <a:stretch>
            <a:fillRect/>
          </a:stretch>
        </p:blipFill>
        <p:spPr>
          <a:xfrm>
            <a:off x="7803284" y="2396735"/>
            <a:ext cx="835124" cy="507239"/>
          </a:xfrm>
          <a:prstGeom prst="rect">
            <a:avLst/>
          </a:prstGeom>
        </p:spPr>
      </p:pic>
      <p:pic>
        <p:nvPicPr>
          <p:cNvPr id="77" name="Picture 76">
            <a:extLst>
              <a:ext uri="{FF2B5EF4-FFF2-40B4-BE49-F238E27FC236}">
                <a16:creationId xmlns:a16="http://schemas.microsoft.com/office/drawing/2014/main" id="{02C392DB-2438-9B22-4B92-9491B9062B8F}"/>
              </a:ext>
            </a:extLst>
          </p:cNvPr>
          <p:cNvPicPr>
            <a:picLocks noChangeAspect="1"/>
          </p:cNvPicPr>
          <p:nvPr/>
        </p:nvPicPr>
        <p:blipFill>
          <a:blip r:embed="rId3"/>
          <a:stretch>
            <a:fillRect/>
          </a:stretch>
        </p:blipFill>
        <p:spPr>
          <a:xfrm>
            <a:off x="2741020" y="4360172"/>
            <a:ext cx="835124" cy="507239"/>
          </a:xfrm>
          <a:prstGeom prst="rect">
            <a:avLst/>
          </a:prstGeom>
        </p:spPr>
      </p:pic>
      <p:pic>
        <p:nvPicPr>
          <p:cNvPr id="78" name="Picture 77">
            <a:extLst>
              <a:ext uri="{FF2B5EF4-FFF2-40B4-BE49-F238E27FC236}">
                <a16:creationId xmlns:a16="http://schemas.microsoft.com/office/drawing/2014/main" id="{49AD74E0-B780-C725-6BE9-B9E3FA53AB8A}"/>
              </a:ext>
            </a:extLst>
          </p:cNvPr>
          <p:cNvPicPr>
            <a:picLocks noChangeAspect="1"/>
          </p:cNvPicPr>
          <p:nvPr/>
        </p:nvPicPr>
        <p:blipFill>
          <a:blip r:embed="rId3"/>
          <a:stretch>
            <a:fillRect/>
          </a:stretch>
        </p:blipFill>
        <p:spPr>
          <a:xfrm>
            <a:off x="7803284" y="4353158"/>
            <a:ext cx="835124" cy="507239"/>
          </a:xfrm>
          <a:prstGeom prst="rect">
            <a:avLst/>
          </a:prstGeom>
        </p:spPr>
      </p:pic>
    </p:spTree>
    <p:extLst>
      <p:ext uri="{BB962C8B-B14F-4D97-AF65-F5344CB8AC3E}">
        <p14:creationId xmlns:p14="http://schemas.microsoft.com/office/powerpoint/2010/main" val="127435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79B268-CE5C-4083-DF46-03E7F795E0B2}"/>
              </a:ext>
            </a:extLst>
          </p:cNvPr>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3C0273-FC14-A1CC-7AF1-147DB42D38B4}"/>
              </a:ext>
            </a:extLst>
          </p:cNvPr>
          <p:cNvSpPr txBox="1"/>
          <p:nvPr/>
        </p:nvSpPr>
        <p:spPr>
          <a:xfrm>
            <a:off x="2741020" y="1004112"/>
            <a:ext cx="6709955" cy="769441"/>
          </a:xfrm>
          <a:prstGeom prst="rect">
            <a:avLst/>
          </a:prstGeom>
          <a:noFill/>
        </p:spPr>
        <p:txBody>
          <a:bodyPr wrap="square">
            <a:spAutoFit/>
          </a:bodyPr>
          <a:lstStyle/>
          <a:p>
            <a:pPr algn="ctr" fontAlgn="base">
              <a:buNone/>
            </a:pPr>
            <a:r>
              <a:rPr lang="en-GB" sz="4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have we heard?</a:t>
            </a:r>
          </a:p>
        </p:txBody>
      </p:sp>
      <p:sp>
        <p:nvSpPr>
          <p:cNvPr id="34" name="TextBox 33">
            <a:extLst>
              <a:ext uri="{FF2B5EF4-FFF2-40B4-BE49-F238E27FC236}">
                <a16:creationId xmlns:a16="http://schemas.microsoft.com/office/drawing/2014/main" id="{E4567C62-1A2A-9365-2AC3-EE448531E470}"/>
              </a:ext>
            </a:extLst>
          </p:cNvPr>
          <p:cNvSpPr txBox="1"/>
          <p:nvPr/>
        </p:nvSpPr>
        <p:spPr>
          <a:xfrm>
            <a:off x="6893624" y="5139723"/>
            <a:ext cx="2654443" cy="461665"/>
          </a:xfrm>
          <a:prstGeom prst="rect">
            <a:avLst/>
          </a:prstGeom>
          <a:noFill/>
        </p:spPr>
        <p:txBody>
          <a:bodyPr wrap="square">
            <a:spAutoFit/>
          </a:bodyPr>
          <a:lstStyle/>
          <a:p>
            <a:pPr algn="ctr" fontAlgn="base"/>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Benchmarks</a:t>
            </a:r>
            <a:endParaRPr lang="en-GB" sz="24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43D9AF49-A41C-FD9F-0DB2-A4252F2C6DF8}"/>
              </a:ext>
            </a:extLst>
          </p:cNvPr>
          <p:cNvSpPr txBox="1"/>
          <p:nvPr/>
        </p:nvSpPr>
        <p:spPr>
          <a:xfrm>
            <a:off x="6500048" y="3026470"/>
            <a:ext cx="3230900" cy="830997"/>
          </a:xfrm>
          <a:prstGeom prst="rect">
            <a:avLst/>
          </a:prstGeom>
          <a:noFill/>
        </p:spPr>
        <p:txBody>
          <a:bodyPr wrap="square">
            <a:spAutoFit/>
          </a:bodyPr>
          <a:lstStyle/>
          <a:p>
            <a:pPr algn="ctr" fontAlgn="base"/>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Improved education of clinicians</a:t>
            </a:r>
          </a:p>
        </p:txBody>
      </p:sp>
      <p:sp>
        <p:nvSpPr>
          <p:cNvPr id="36" name="TextBox 35">
            <a:extLst>
              <a:ext uri="{FF2B5EF4-FFF2-40B4-BE49-F238E27FC236}">
                <a16:creationId xmlns:a16="http://schemas.microsoft.com/office/drawing/2014/main" id="{17242B58-E468-B453-68E1-4D1A5CA7FF5F}"/>
              </a:ext>
            </a:extLst>
          </p:cNvPr>
          <p:cNvSpPr txBox="1"/>
          <p:nvPr/>
        </p:nvSpPr>
        <p:spPr>
          <a:xfrm>
            <a:off x="1316745" y="5127395"/>
            <a:ext cx="3683678" cy="830997"/>
          </a:xfrm>
          <a:prstGeom prst="rect">
            <a:avLst/>
          </a:prstGeom>
          <a:noFill/>
        </p:spPr>
        <p:txBody>
          <a:bodyPr wrap="square">
            <a:spAutoFit/>
          </a:bodyPr>
          <a:lstStyle/>
          <a:p>
            <a:pPr algn="ctr" fontAlgn="base"/>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Research into the root cause of conditions</a:t>
            </a:r>
          </a:p>
        </p:txBody>
      </p:sp>
      <p:sp>
        <p:nvSpPr>
          <p:cNvPr id="37" name="TextBox 36">
            <a:extLst>
              <a:ext uri="{FF2B5EF4-FFF2-40B4-BE49-F238E27FC236}">
                <a16:creationId xmlns:a16="http://schemas.microsoft.com/office/drawing/2014/main" id="{2CC03D18-17CC-E2C4-26D6-933D729ED7CA}"/>
              </a:ext>
            </a:extLst>
          </p:cNvPr>
          <p:cNvSpPr txBox="1"/>
          <p:nvPr/>
        </p:nvSpPr>
        <p:spPr>
          <a:xfrm>
            <a:off x="1316744" y="3026470"/>
            <a:ext cx="3683679" cy="1200329"/>
          </a:xfrm>
          <a:prstGeom prst="rect">
            <a:avLst/>
          </a:prstGeom>
          <a:noFill/>
        </p:spPr>
        <p:txBody>
          <a:bodyPr wrap="square">
            <a:spAutoFit/>
          </a:bodyPr>
          <a:lstStyle/>
          <a:p>
            <a:pPr algn="ctr" fontAlgn="base"/>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An understanding of how conditions relate to one another</a:t>
            </a:r>
          </a:p>
        </p:txBody>
      </p:sp>
      <p:pic>
        <p:nvPicPr>
          <p:cNvPr id="75" name="Picture 74">
            <a:extLst>
              <a:ext uri="{FF2B5EF4-FFF2-40B4-BE49-F238E27FC236}">
                <a16:creationId xmlns:a16="http://schemas.microsoft.com/office/drawing/2014/main" id="{2EA7CCB7-A1FB-3659-62A0-23B9634EE816}"/>
              </a:ext>
            </a:extLst>
          </p:cNvPr>
          <p:cNvPicPr>
            <a:picLocks noChangeAspect="1"/>
          </p:cNvPicPr>
          <p:nvPr/>
        </p:nvPicPr>
        <p:blipFill>
          <a:blip r:embed="rId3"/>
          <a:stretch>
            <a:fillRect/>
          </a:stretch>
        </p:blipFill>
        <p:spPr>
          <a:xfrm>
            <a:off x="2741021" y="2396735"/>
            <a:ext cx="835124" cy="507239"/>
          </a:xfrm>
          <a:prstGeom prst="rect">
            <a:avLst/>
          </a:prstGeom>
        </p:spPr>
      </p:pic>
      <p:pic>
        <p:nvPicPr>
          <p:cNvPr id="76" name="Picture 75">
            <a:extLst>
              <a:ext uri="{FF2B5EF4-FFF2-40B4-BE49-F238E27FC236}">
                <a16:creationId xmlns:a16="http://schemas.microsoft.com/office/drawing/2014/main" id="{4D256A7D-29EB-CFC3-0BDB-E02DD4252072}"/>
              </a:ext>
            </a:extLst>
          </p:cNvPr>
          <p:cNvPicPr>
            <a:picLocks noChangeAspect="1"/>
          </p:cNvPicPr>
          <p:nvPr/>
        </p:nvPicPr>
        <p:blipFill>
          <a:blip r:embed="rId3"/>
          <a:stretch>
            <a:fillRect/>
          </a:stretch>
        </p:blipFill>
        <p:spPr>
          <a:xfrm>
            <a:off x="7803284" y="2396735"/>
            <a:ext cx="835124" cy="507239"/>
          </a:xfrm>
          <a:prstGeom prst="rect">
            <a:avLst/>
          </a:prstGeom>
        </p:spPr>
      </p:pic>
      <p:pic>
        <p:nvPicPr>
          <p:cNvPr id="77" name="Picture 76">
            <a:extLst>
              <a:ext uri="{FF2B5EF4-FFF2-40B4-BE49-F238E27FC236}">
                <a16:creationId xmlns:a16="http://schemas.microsoft.com/office/drawing/2014/main" id="{02C392DB-2438-9B22-4B92-9491B9062B8F}"/>
              </a:ext>
            </a:extLst>
          </p:cNvPr>
          <p:cNvPicPr>
            <a:picLocks noChangeAspect="1"/>
          </p:cNvPicPr>
          <p:nvPr/>
        </p:nvPicPr>
        <p:blipFill>
          <a:blip r:embed="rId3"/>
          <a:stretch>
            <a:fillRect/>
          </a:stretch>
        </p:blipFill>
        <p:spPr>
          <a:xfrm>
            <a:off x="2741020" y="4464676"/>
            <a:ext cx="835124" cy="507239"/>
          </a:xfrm>
          <a:prstGeom prst="rect">
            <a:avLst/>
          </a:prstGeom>
        </p:spPr>
      </p:pic>
      <p:pic>
        <p:nvPicPr>
          <p:cNvPr id="78" name="Picture 77">
            <a:extLst>
              <a:ext uri="{FF2B5EF4-FFF2-40B4-BE49-F238E27FC236}">
                <a16:creationId xmlns:a16="http://schemas.microsoft.com/office/drawing/2014/main" id="{49AD74E0-B780-C725-6BE9-B9E3FA53AB8A}"/>
              </a:ext>
            </a:extLst>
          </p:cNvPr>
          <p:cNvPicPr>
            <a:picLocks noChangeAspect="1"/>
          </p:cNvPicPr>
          <p:nvPr/>
        </p:nvPicPr>
        <p:blipFill>
          <a:blip r:embed="rId3"/>
          <a:stretch>
            <a:fillRect/>
          </a:stretch>
        </p:blipFill>
        <p:spPr>
          <a:xfrm>
            <a:off x="7803284" y="4457662"/>
            <a:ext cx="835124" cy="507239"/>
          </a:xfrm>
          <a:prstGeom prst="rect">
            <a:avLst/>
          </a:prstGeom>
        </p:spPr>
      </p:pic>
    </p:spTree>
    <p:extLst>
      <p:ext uri="{BB962C8B-B14F-4D97-AF65-F5344CB8AC3E}">
        <p14:creationId xmlns:p14="http://schemas.microsoft.com/office/powerpoint/2010/main" val="27282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pic>
        <p:nvPicPr>
          <p:cNvPr id="17" name="Content Placeholder 16" descr="Arrow, scatter chart&#10;&#10;Description automatically generated">
            <a:extLst>
              <a:ext uri="{FF2B5EF4-FFF2-40B4-BE49-F238E27FC236}">
                <a16:creationId xmlns:a16="http://schemas.microsoft.com/office/drawing/2014/main" id="{9CE20FAC-E75F-454B-C6F7-76C65DC22CE1}"/>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957713" y="4099"/>
            <a:ext cx="10276573" cy="6853901"/>
          </a:xfrm>
        </p:spPr>
      </p:pic>
      <p:sp>
        <p:nvSpPr>
          <p:cNvPr id="21" name="TextBox 20">
            <a:extLst>
              <a:ext uri="{FF2B5EF4-FFF2-40B4-BE49-F238E27FC236}">
                <a16:creationId xmlns:a16="http://schemas.microsoft.com/office/drawing/2014/main" id="{323E6D73-6274-B9B2-C2C7-63CEF54E3AEE}"/>
              </a:ext>
            </a:extLst>
          </p:cNvPr>
          <p:cNvSpPr txBox="1"/>
          <p:nvPr/>
        </p:nvSpPr>
        <p:spPr>
          <a:xfrm>
            <a:off x="4484913" y="2644170"/>
            <a:ext cx="3222172" cy="1569660"/>
          </a:xfrm>
          <a:prstGeom prst="rect">
            <a:avLst/>
          </a:prstGeom>
          <a:noFill/>
        </p:spPr>
        <p:txBody>
          <a:bodyPr wrap="square">
            <a:spAutoFit/>
          </a:bodyPr>
          <a:lstStyle/>
          <a:p>
            <a:pPr marL="0" indent="0" algn="ctr">
              <a:buNone/>
            </a:pPr>
            <a:r>
              <a:rPr lang="en-GB" sz="4800">
                <a:effectLst/>
                <a:latin typeface="Open Sans" panose="020B0606030504020204" pitchFamily="34" charset="0"/>
                <a:ea typeface="Open Sans" panose="020B0606030504020204" pitchFamily="34" charset="0"/>
                <a:cs typeface="Open Sans" panose="020B0606030504020204" pitchFamily="34" charset="0"/>
              </a:rPr>
              <a:t>It all starts with </a:t>
            </a:r>
            <a:r>
              <a:rPr lang="en-GB" sz="4800" b="1">
                <a:solidFill>
                  <a:srgbClr val="D7202D"/>
                </a:solidFill>
                <a:effectLst/>
                <a:latin typeface="Open Sans" panose="020B0606030504020204" pitchFamily="34" charset="0"/>
                <a:ea typeface="Open Sans" panose="020B0606030504020204" pitchFamily="34" charset="0"/>
                <a:cs typeface="Open Sans" panose="020B0606030504020204" pitchFamily="34" charset="0"/>
              </a:rPr>
              <a:t>data</a:t>
            </a:r>
            <a:r>
              <a:rPr lang="en-GB" sz="48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sz="4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371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20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08CD-0ECC-B97B-417F-EAADA9E0B720}"/>
              </a:ext>
            </a:extLst>
          </p:cNvPr>
          <p:cNvSpPr>
            <a:spLocks noGrp="1"/>
          </p:cNvSpPr>
          <p:nvPr>
            <p:ph type="title"/>
          </p:nvPr>
        </p:nvSpPr>
        <p:spPr>
          <a:xfrm>
            <a:off x="2709454" y="681037"/>
            <a:ext cx="6773091" cy="1325563"/>
          </a:xfrm>
        </p:spPr>
        <p:txBody>
          <a:bodyPr/>
          <a:lstStyle/>
          <a:p>
            <a:r>
              <a:rPr lang="en-GB" sz="44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 get there we need…</a:t>
            </a:r>
            <a:endParaRPr lang="en-GB">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C73EB676-4A52-DEAE-5127-B328E8EE345C}"/>
              </a:ext>
            </a:extLst>
          </p:cNvPr>
          <p:cNvSpPr txBox="1"/>
          <p:nvPr/>
        </p:nvSpPr>
        <p:spPr>
          <a:xfrm>
            <a:off x="8829231" y="3989627"/>
            <a:ext cx="3058543" cy="861774"/>
          </a:xfrm>
          <a:prstGeom prst="rect">
            <a:avLst/>
          </a:prstGeom>
          <a:noFill/>
        </p:spPr>
        <p:txBody>
          <a:bodyPr wrap="square">
            <a:spAutoFit/>
          </a:bodyPr>
          <a:lstStyle/>
          <a:p>
            <a:pPr lvl="0" algn="ctr" fontAlgn="base"/>
            <a:r>
              <a:rPr lang="en-GB" sz="25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Advocacy to make change happen </a:t>
            </a:r>
          </a:p>
        </p:txBody>
      </p:sp>
      <p:sp>
        <p:nvSpPr>
          <p:cNvPr id="7" name="TextBox 6">
            <a:extLst>
              <a:ext uri="{FF2B5EF4-FFF2-40B4-BE49-F238E27FC236}">
                <a16:creationId xmlns:a16="http://schemas.microsoft.com/office/drawing/2014/main" id="{D30B1E31-91DB-EEEC-2EA0-639DCD3F790A}"/>
              </a:ext>
            </a:extLst>
          </p:cNvPr>
          <p:cNvSpPr txBox="1"/>
          <p:nvPr/>
        </p:nvSpPr>
        <p:spPr>
          <a:xfrm>
            <a:off x="2938469" y="3989627"/>
            <a:ext cx="3058542" cy="477054"/>
          </a:xfrm>
          <a:prstGeom prst="rect">
            <a:avLst/>
          </a:prstGeom>
          <a:noFill/>
        </p:spPr>
        <p:txBody>
          <a:bodyPr wrap="square">
            <a:spAutoFit/>
          </a:bodyPr>
          <a:lstStyle/>
          <a:p>
            <a:pPr lvl="0" algn="ctr" fontAlgn="base"/>
            <a:r>
              <a:rPr lang="en-GB" sz="25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Good policies</a:t>
            </a:r>
          </a:p>
        </p:txBody>
      </p:sp>
      <p:sp>
        <p:nvSpPr>
          <p:cNvPr id="9" name="TextBox 8">
            <a:extLst>
              <a:ext uri="{FF2B5EF4-FFF2-40B4-BE49-F238E27FC236}">
                <a16:creationId xmlns:a16="http://schemas.microsoft.com/office/drawing/2014/main" id="{FAA5E6BD-A53B-6691-9DF8-B2472D52E2DD}"/>
              </a:ext>
            </a:extLst>
          </p:cNvPr>
          <p:cNvSpPr txBox="1"/>
          <p:nvPr/>
        </p:nvSpPr>
        <p:spPr>
          <a:xfrm>
            <a:off x="5883850" y="3989627"/>
            <a:ext cx="3058543" cy="477054"/>
          </a:xfrm>
          <a:prstGeom prst="rect">
            <a:avLst/>
          </a:prstGeom>
          <a:noFill/>
        </p:spPr>
        <p:txBody>
          <a:bodyPr wrap="square">
            <a:spAutoFit/>
          </a:bodyPr>
          <a:lstStyle/>
          <a:p>
            <a:pPr lvl="0" algn="ctr" fontAlgn="base"/>
            <a:r>
              <a:rPr lang="en-GB" sz="25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Good research</a:t>
            </a:r>
          </a:p>
        </p:txBody>
      </p:sp>
      <p:sp>
        <p:nvSpPr>
          <p:cNvPr id="11" name="TextBox 10">
            <a:extLst>
              <a:ext uri="{FF2B5EF4-FFF2-40B4-BE49-F238E27FC236}">
                <a16:creationId xmlns:a16="http://schemas.microsoft.com/office/drawing/2014/main" id="{EC04A3E0-820D-A349-54B7-9F8B786F17E4}"/>
              </a:ext>
            </a:extLst>
          </p:cNvPr>
          <p:cNvSpPr txBox="1"/>
          <p:nvPr/>
        </p:nvSpPr>
        <p:spPr>
          <a:xfrm>
            <a:off x="-44632" y="3989627"/>
            <a:ext cx="3058541" cy="477054"/>
          </a:xfrm>
          <a:prstGeom prst="rect">
            <a:avLst/>
          </a:prstGeom>
          <a:noFill/>
        </p:spPr>
        <p:txBody>
          <a:bodyPr wrap="square">
            <a:spAutoFit/>
          </a:bodyPr>
          <a:lstStyle/>
          <a:p>
            <a:pPr lvl="0" algn="ctr" fontAlgn="base"/>
            <a:r>
              <a:rPr lang="en-GB" sz="25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Good data</a:t>
            </a:r>
          </a:p>
        </p:txBody>
      </p:sp>
      <p:pic>
        <p:nvPicPr>
          <p:cNvPr id="14" name="Graphic 13">
            <a:extLst>
              <a:ext uri="{FF2B5EF4-FFF2-40B4-BE49-F238E27FC236}">
                <a16:creationId xmlns:a16="http://schemas.microsoft.com/office/drawing/2014/main" id="{720877E0-EA60-61B4-B875-1BA97EA3D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0966" y="3303450"/>
            <a:ext cx="467344" cy="439853"/>
          </a:xfrm>
          <a:prstGeom prst="rect">
            <a:avLst/>
          </a:prstGeom>
        </p:spPr>
      </p:pic>
      <p:pic>
        <p:nvPicPr>
          <p:cNvPr id="15" name="Graphic 14">
            <a:extLst>
              <a:ext uri="{FF2B5EF4-FFF2-40B4-BE49-F238E27FC236}">
                <a16:creationId xmlns:a16="http://schemas.microsoft.com/office/drawing/2014/main" id="{33885ABF-47D1-C459-8F45-2E2E837E52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4068" y="3309257"/>
            <a:ext cx="467344" cy="434046"/>
          </a:xfrm>
          <a:prstGeom prst="rect">
            <a:avLst/>
          </a:prstGeom>
        </p:spPr>
      </p:pic>
      <p:pic>
        <p:nvPicPr>
          <p:cNvPr id="16" name="Graphic 15">
            <a:extLst>
              <a:ext uri="{FF2B5EF4-FFF2-40B4-BE49-F238E27FC236}">
                <a16:creationId xmlns:a16="http://schemas.microsoft.com/office/drawing/2014/main" id="{C31140C9-4ECB-7F59-B67A-CC0FB99593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9449" y="3303450"/>
            <a:ext cx="467344" cy="439853"/>
          </a:xfrm>
          <a:prstGeom prst="rect">
            <a:avLst/>
          </a:prstGeom>
        </p:spPr>
      </p:pic>
      <p:pic>
        <p:nvPicPr>
          <p:cNvPr id="17" name="Graphic 16">
            <a:extLst>
              <a:ext uri="{FF2B5EF4-FFF2-40B4-BE49-F238E27FC236}">
                <a16:creationId xmlns:a16="http://schemas.microsoft.com/office/drawing/2014/main" id="{F32406C4-CDD0-0DEC-2101-E4727107B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4830" y="3303450"/>
            <a:ext cx="467344" cy="439853"/>
          </a:xfrm>
          <a:prstGeom prst="rect">
            <a:avLst/>
          </a:prstGeom>
        </p:spPr>
      </p:pic>
    </p:spTree>
    <p:extLst>
      <p:ext uri="{BB962C8B-B14F-4D97-AF65-F5344CB8AC3E}">
        <p14:creationId xmlns:p14="http://schemas.microsoft.com/office/powerpoint/2010/main" val="316607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pic>
        <p:nvPicPr>
          <p:cNvPr id="17" name="Content Placeholder 16" descr="Arrow, scatter chart&#10;&#10;Description automatically generated">
            <a:extLst>
              <a:ext uri="{FF2B5EF4-FFF2-40B4-BE49-F238E27FC236}">
                <a16:creationId xmlns:a16="http://schemas.microsoft.com/office/drawing/2014/main" id="{9CE20FAC-E75F-454B-C6F7-76C65DC22CE1}"/>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957713" y="4099"/>
            <a:ext cx="10276573" cy="6853901"/>
          </a:xfrm>
        </p:spPr>
      </p:pic>
      <p:sp>
        <p:nvSpPr>
          <p:cNvPr id="21" name="TextBox 20">
            <a:extLst>
              <a:ext uri="{FF2B5EF4-FFF2-40B4-BE49-F238E27FC236}">
                <a16:creationId xmlns:a16="http://schemas.microsoft.com/office/drawing/2014/main" id="{323E6D73-6274-B9B2-C2C7-63CEF54E3AEE}"/>
              </a:ext>
            </a:extLst>
          </p:cNvPr>
          <p:cNvSpPr txBox="1"/>
          <p:nvPr/>
        </p:nvSpPr>
        <p:spPr>
          <a:xfrm>
            <a:off x="4484913" y="2349200"/>
            <a:ext cx="32221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 you wish you knew?</a:t>
            </a:r>
          </a:p>
        </p:txBody>
      </p:sp>
    </p:spTree>
    <p:extLst>
      <p:ext uri="{BB962C8B-B14F-4D97-AF65-F5344CB8AC3E}">
        <p14:creationId xmlns:p14="http://schemas.microsoft.com/office/powerpoint/2010/main" val="237882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720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08CD-0ECC-B97B-417F-EAADA9E0B720}"/>
              </a:ext>
            </a:extLst>
          </p:cNvPr>
          <p:cNvSpPr>
            <a:spLocks noGrp="1"/>
          </p:cNvSpPr>
          <p:nvPr>
            <p:ph type="title"/>
          </p:nvPr>
        </p:nvSpPr>
        <p:spPr>
          <a:xfrm>
            <a:off x="1948248" y="426207"/>
            <a:ext cx="8295504" cy="1325563"/>
          </a:xfrm>
        </p:spPr>
        <p:txBody>
          <a:bodyPr>
            <a:normAutofit/>
          </a:bodyPr>
          <a:lstStyle/>
          <a:p>
            <a:pPr algn="ctr"/>
            <a:r>
              <a:rPr lang="en-GB" sz="4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format for asking good questions…</a:t>
            </a:r>
            <a:endParaRPr lang="en-GB" sz="4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15">
            <a:extLst>
              <a:ext uri="{FF2B5EF4-FFF2-40B4-BE49-F238E27FC236}">
                <a16:creationId xmlns:a16="http://schemas.microsoft.com/office/drawing/2014/main" id="{BC3D72C0-9C7A-194D-00B1-39E6850CE470}"/>
              </a:ext>
            </a:extLst>
          </p:cNvPr>
          <p:cNvSpPr txBox="1">
            <a:spLocks/>
          </p:cNvSpPr>
          <p:nvPr/>
        </p:nvSpPr>
        <p:spPr>
          <a:xfrm>
            <a:off x="1912798" y="2545530"/>
            <a:ext cx="268594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solidFill>
                  <a:schemeClr val="bg1"/>
                </a:solidFill>
                <a:latin typeface="Open Sans" panose="020B0606030504020204" pitchFamily="34" charset="0"/>
                <a:ea typeface="Open Sans" panose="020B0606030504020204" pitchFamily="34" charset="0"/>
                <a:cs typeface="Open Sans" panose="020B0606030504020204" pitchFamily="34" charset="0"/>
              </a:rPr>
              <a:t>If I only knew </a:t>
            </a:r>
          </a:p>
        </p:txBody>
      </p:sp>
      <p:sp>
        <p:nvSpPr>
          <p:cNvPr id="4" name="Rectangle 3">
            <a:extLst>
              <a:ext uri="{FF2B5EF4-FFF2-40B4-BE49-F238E27FC236}">
                <a16:creationId xmlns:a16="http://schemas.microsoft.com/office/drawing/2014/main" id="{BC87426B-B5D5-A82D-4775-CC6AA1C2B731}"/>
              </a:ext>
            </a:extLst>
          </p:cNvPr>
          <p:cNvSpPr/>
          <p:nvPr/>
        </p:nvSpPr>
        <p:spPr>
          <a:xfrm>
            <a:off x="4806027" y="3043934"/>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15">
            <a:extLst>
              <a:ext uri="{FF2B5EF4-FFF2-40B4-BE49-F238E27FC236}">
                <a16:creationId xmlns:a16="http://schemas.microsoft.com/office/drawing/2014/main" id="{06146ED4-B361-ACA8-EA51-C8B32B259920}"/>
              </a:ext>
            </a:extLst>
          </p:cNvPr>
          <p:cNvSpPr txBox="1">
            <a:spLocks/>
          </p:cNvSpPr>
          <p:nvPr/>
        </p:nvSpPr>
        <p:spPr>
          <a:xfrm>
            <a:off x="4850551" y="2474047"/>
            <a:ext cx="5046798"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a:solidFill>
                  <a:schemeClr val="bg1"/>
                </a:solidFill>
                <a:latin typeface="Open Sans" panose="020B0606030504020204" pitchFamily="34" charset="0"/>
                <a:ea typeface="Open Sans" panose="020B0606030504020204" pitchFamily="34" charset="0"/>
                <a:cs typeface="Open Sans" panose="020B0606030504020204" pitchFamily="34" charset="0"/>
              </a:rPr>
              <a:t>[a measurable piece of information]</a:t>
            </a:r>
          </a:p>
        </p:txBody>
      </p:sp>
      <p:sp>
        <p:nvSpPr>
          <p:cNvPr id="8" name="Text Placeholder 15">
            <a:extLst>
              <a:ext uri="{FF2B5EF4-FFF2-40B4-BE49-F238E27FC236}">
                <a16:creationId xmlns:a16="http://schemas.microsoft.com/office/drawing/2014/main" id="{AF8DEF33-BEC5-B350-2C06-DD7A4FEF42B3}"/>
              </a:ext>
            </a:extLst>
          </p:cNvPr>
          <p:cNvSpPr txBox="1">
            <a:spLocks/>
          </p:cNvSpPr>
          <p:nvPr/>
        </p:nvSpPr>
        <p:spPr>
          <a:xfrm>
            <a:off x="1912798" y="3571272"/>
            <a:ext cx="268594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solidFill>
                  <a:schemeClr val="bg1"/>
                </a:solidFill>
                <a:latin typeface="Open Sans" panose="020B0606030504020204" pitchFamily="34" charset="0"/>
                <a:ea typeface="Open Sans" panose="020B0606030504020204" pitchFamily="34" charset="0"/>
                <a:cs typeface="Open Sans" panose="020B0606030504020204" pitchFamily="34" charset="0"/>
              </a:rPr>
              <a:t>Then I would </a:t>
            </a:r>
          </a:p>
        </p:txBody>
      </p:sp>
      <p:sp>
        <p:nvSpPr>
          <p:cNvPr id="10" name="Text Placeholder 15">
            <a:extLst>
              <a:ext uri="{FF2B5EF4-FFF2-40B4-BE49-F238E27FC236}">
                <a16:creationId xmlns:a16="http://schemas.microsoft.com/office/drawing/2014/main" id="{5C259695-F80A-9A9B-7DAD-452575FF2D6C}"/>
              </a:ext>
            </a:extLst>
          </p:cNvPr>
          <p:cNvSpPr txBox="1">
            <a:spLocks/>
          </p:cNvSpPr>
          <p:nvPr/>
        </p:nvSpPr>
        <p:spPr>
          <a:xfrm>
            <a:off x="6030978" y="3451621"/>
            <a:ext cx="268594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a:solidFill>
                  <a:schemeClr val="bg1"/>
                </a:solidFill>
                <a:latin typeface="Open Sans" panose="020B0606030504020204" pitchFamily="34" charset="0"/>
                <a:ea typeface="Open Sans" panose="020B0606030504020204" pitchFamily="34" charset="0"/>
                <a:cs typeface="Open Sans" panose="020B0606030504020204" pitchFamily="34" charset="0"/>
              </a:rPr>
              <a:t>[take an action]</a:t>
            </a:r>
          </a:p>
        </p:txBody>
      </p:sp>
      <p:sp>
        <p:nvSpPr>
          <p:cNvPr id="13" name="Text Placeholder 15">
            <a:extLst>
              <a:ext uri="{FF2B5EF4-FFF2-40B4-BE49-F238E27FC236}">
                <a16:creationId xmlns:a16="http://schemas.microsoft.com/office/drawing/2014/main" id="{BF4374FC-1440-B212-7185-262DBF221E67}"/>
              </a:ext>
            </a:extLst>
          </p:cNvPr>
          <p:cNvSpPr txBox="1">
            <a:spLocks/>
          </p:cNvSpPr>
          <p:nvPr/>
        </p:nvSpPr>
        <p:spPr>
          <a:xfrm>
            <a:off x="1912798" y="4626153"/>
            <a:ext cx="291510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solidFill>
                  <a:schemeClr val="bg1"/>
                </a:solidFill>
                <a:latin typeface="Open Sans" panose="020B0606030504020204" pitchFamily="34" charset="0"/>
                <a:ea typeface="Open Sans" panose="020B0606030504020204" pitchFamily="34" charset="0"/>
                <a:cs typeface="Open Sans" panose="020B0606030504020204" pitchFamily="34" charset="0"/>
              </a:rPr>
              <a:t>So that I could</a:t>
            </a:r>
          </a:p>
        </p:txBody>
      </p:sp>
      <p:sp>
        <p:nvSpPr>
          <p:cNvPr id="18" name="Text Placeholder 15">
            <a:extLst>
              <a:ext uri="{FF2B5EF4-FFF2-40B4-BE49-F238E27FC236}">
                <a16:creationId xmlns:a16="http://schemas.microsoft.com/office/drawing/2014/main" id="{C09DB8CA-1DF5-7E71-8C7E-3D482D377C5A}"/>
              </a:ext>
            </a:extLst>
          </p:cNvPr>
          <p:cNvSpPr txBox="1">
            <a:spLocks/>
          </p:cNvSpPr>
          <p:nvPr/>
        </p:nvSpPr>
        <p:spPr>
          <a:xfrm>
            <a:off x="5048340" y="4538046"/>
            <a:ext cx="4651221"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a:solidFill>
                  <a:schemeClr val="bg1"/>
                </a:solidFill>
                <a:latin typeface="Open Sans" panose="020B0606030504020204" pitchFamily="34" charset="0"/>
                <a:ea typeface="Open Sans" panose="020B0606030504020204" pitchFamily="34" charset="0"/>
                <a:cs typeface="Open Sans" panose="020B0606030504020204" pitchFamily="34" charset="0"/>
              </a:rPr>
              <a:t>[attain a strategic objective]</a:t>
            </a:r>
          </a:p>
        </p:txBody>
      </p:sp>
      <p:sp>
        <p:nvSpPr>
          <p:cNvPr id="20" name="Rectangle 19">
            <a:extLst>
              <a:ext uri="{FF2B5EF4-FFF2-40B4-BE49-F238E27FC236}">
                <a16:creationId xmlns:a16="http://schemas.microsoft.com/office/drawing/2014/main" id="{2631B89D-57DD-A1AE-A17C-08F172FF6ECB}"/>
              </a:ext>
            </a:extLst>
          </p:cNvPr>
          <p:cNvSpPr/>
          <p:nvPr/>
        </p:nvSpPr>
        <p:spPr>
          <a:xfrm>
            <a:off x="4806027" y="4080752"/>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DFF91325-9A6C-5AEC-39CD-E80D87111C80}"/>
              </a:ext>
            </a:extLst>
          </p:cNvPr>
          <p:cNvSpPr/>
          <p:nvPr/>
        </p:nvSpPr>
        <p:spPr>
          <a:xfrm>
            <a:off x="4806027" y="5010139"/>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4685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720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08CD-0ECC-B97B-417F-EAADA9E0B720}"/>
              </a:ext>
            </a:extLst>
          </p:cNvPr>
          <p:cNvSpPr>
            <a:spLocks noGrp="1"/>
          </p:cNvSpPr>
          <p:nvPr>
            <p:ph type="title"/>
          </p:nvPr>
        </p:nvSpPr>
        <p:spPr>
          <a:xfrm>
            <a:off x="1948248" y="426207"/>
            <a:ext cx="8295504" cy="1325563"/>
          </a:xfrm>
        </p:spPr>
        <p:txBody>
          <a:bodyPr>
            <a:normAutofit/>
          </a:bodyPr>
          <a:lstStyle/>
          <a:p>
            <a:pPr algn="ctr"/>
            <a:r>
              <a:rPr lang="en-GB" sz="4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format for asking good questions…</a:t>
            </a:r>
            <a:endParaRPr lang="en-GB" sz="4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15">
            <a:extLst>
              <a:ext uri="{FF2B5EF4-FFF2-40B4-BE49-F238E27FC236}">
                <a16:creationId xmlns:a16="http://schemas.microsoft.com/office/drawing/2014/main" id="{BC3D72C0-9C7A-194D-00B1-39E6850CE470}"/>
              </a:ext>
            </a:extLst>
          </p:cNvPr>
          <p:cNvSpPr txBox="1">
            <a:spLocks/>
          </p:cNvSpPr>
          <p:nvPr/>
        </p:nvSpPr>
        <p:spPr>
          <a:xfrm>
            <a:off x="1912798" y="2545530"/>
            <a:ext cx="268594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If I only knew </a:t>
            </a:r>
          </a:p>
        </p:txBody>
      </p:sp>
      <p:sp>
        <p:nvSpPr>
          <p:cNvPr id="4" name="Rectangle 3">
            <a:extLst>
              <a:ext uri="{FF2B5EF4-FFF2-40B4-BE49-F238E27FC236}">
                <a16:creationId xmlns:a16="http://schemas.microsoft.com/office/drawing/2014/main" id="{BC87426B-B5D5-A82D-4775-CC6AA1C2B731}"/>
              </a:ext>
            </a:extLst>
          </p:cNvPr>
          <p:cNvSpPr/>
          <p:nvPr/>
        </p:nvSpPr>
        <p:spPr>
          <a:xfrm>
            <a:off x="4806027" y="3043934"/>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15">
            <a:extLst>
              <a:ext uri="{FF2B5EF4-FFF2-40B4-BE49-F238E27FC236}">
                <a16:creationId xmlns:a16="http://schemas.microsoft.com/office/drawing/2014/main" id="{06146ED4-B361-ACA8-EA51-C8B32B259920}"/>
              </a:ext>
            </a:extLst>
          </p:cNvPr>
          <p:cNvSpPr txBox="1">
            <a:spLocks/>
          </p:cNvSpPr>
          <p:nvPr/>
        </p:nvSpPr>
        <p:spPr>
          <a:xfrm>
            <a:off x="4850551" y="2474047"/>
            <a:ext cx="5046798"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b="0">
                <a:solidFill>
                  <a:prstClr val="white"/>
                </a:solidFill>
                <a:latin typeface="Open Sans" panose="020B0606030504020204" pitchFamily="34" charset="0"/>
                <a:ea typeface="Open Sans" panose="020B0606030504020204" pitchFamily="34" charset="0"/>
                <a:cs typeface="Open Sans" panose="020B0606030504020204" pitchFamily="34" charset="0"/>
              </a:rPr>
              <a:t>Which is the right HRT treatment for me</a:t>
            </a:r>
            <a:endPar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15">
            <a:extLst>
              <a:ext uri="{FF2B5EF4-FFF2-40B4-BE49-F238E27FC236}">
                <a16:creationId xmlns:a16="http://schemas.microsoft.com/office/drawing/2014/main" id="{AF8DEF33-BEC5-B350-2C06-DD7A4FEF42B3}"/>
              </a:ext>
            </a:extLst>
          </p:cNvPr>
          <p:cNvSpPr txBox="1">
            <a:spLocks/>
          </p:cNvSpPr>
          <p:nvPr/>
        </p:nvSpPr>
        <p:spPr>
          <a:xfrm>
            <a:off x="1912798" y="3571272"/>
            <a:ext cx="268594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Then I would </a:t>
            </a:r>
          </a:p>
        </p:txBody>
      </p:sp>
      <p:sp>
        <p:nvSpPr>
          <p:cNvPr id="10" name="Text Placeholder 15">
            <a:extLst>
              <a:ext uri="{FF2B5EF4-FFF2-40B4-BE49-F238E27FC236}">
                <a16:creationId xmlns:a16="http://schemas.microsoft.com/office/drawing/2014/main" id="{5C259695-F80A-9A9B-7DAD-452575FF2D6C}"/>
              </a:ext>
            </a:extLst>
          </p:cNvPr>
          <p:cNvSpPr txBox="1">
            <a:spLocks/>
          </p:cNvSpPr>
          <p:nvPr/>
        </p:nvSpPr>
        <p:spPr>
          <a:xfrm>
            <a:off x="4949445" y="3451621"/>
            <a:ext cx="4849010"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b="0">
                <a:solidFill>
                  <a:prstClr val="white"/>
                </a:solidFill>
                <a:latin typeface="Open Sans" panose="020B0606030504020204" pitchFamily="34" charset="0"/>
                <a:ea typeface="Open Sans" panose="020B0606030504020204" pitchFamily="34" charset="0"/>
                <a:cs typeface="Open Sans" panose="020B0606030504020204" pitchFamily="34" charset="0"/>
              </a:rPr>
              <a:t>Ensure my prescription is correct</a:t>
            </a:r>
            <a:endPar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5">
            <a:extLst>
              <a:ext uri="{FF2B5EF4-FFF2-40B4-BE49-F238E27FC236}">
                <a16:creationId xmlns:a16="http://schemas.microsoft.com/office/drawing/2014/main" id="{BF4374FC-1440-B212-7185-262DBF221E67}"/>
              </a:ext>
            </a:extLst>
          </p:cNvPr>
          <p:cNvSpPr txBox="1">
            <a:spLocks/>
          </p:cNvSpPr>
          <p:nvPr/>
        </p:nvSpPr>
        <p:spPr>
          <a:xfrm>
            <a:off x="1912798" y="4626153"/>
            <a:ext cx="2915105"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 that I could</a:t>
            </a:r>
          </a:p>
        </p:txBody>
      </p:sp>
      <p:sp>
        <p:nvSpPr>
          <p:cNvPr id="18" name="Text Placeholder 15">
            <a:extLst>
              <a:ext uri="{FF2B5EF4-FFF2-40B4-BE49-F238E27FC236}">
                <a16:creationId xmlns:a16="http://schemas.microsoft.com/office/drawing/2014/main" id="{C09DB8CA-1DF5-7E71-8C7E-3D482D377C5A}"/>
              </a:ext>
            </a:extLst>
          </p:cNvPr>
          <p:cNvSpPr txBox="1">
            <a:spLocks/>
          </p:cNvSpPr>
          <p:nvPr/>
        </p:nvSpPr>
        <p:spPr>
          <a:xfrm>
            <a:off x="5048340" y="4538046"/>
            <a:ext cx="4651221" cy="50135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Perform more consistently at work</a:t>
            </a:r>
          </a:p>
        </p:txBody>
      </p:sp>
      <p:sp>
        <p:nvSpPr>
          <p:cNvPr id="20" name="Rectangle 19">
            <a:extLst>
              <a:ext uri="{FF2B5EF4-FFF2-40B4-BE49-F238E27FC236}">
                <a16:creationId xmlns:a16="http://schemas.microsoft.com/office/drawing/2014/main" id="{2631B89D-57DD-A1AE-A17C-08F172FF6ECB}"/>
              </a:ext>
            </a:extLst>
          </p:cNvPr>
          <p:cNvSpPr/>
          <p:nvPr/>
        </p:nvSpPr>
        <p:spPr>
          <a:xfrm>
            <a:off x="4806027" y="4080752"/>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DFF91325-9A6C-5AEC-39CD-E80D87111C80}"/>
              </a:ext>
            </a:extLst>
          </p:cNvPr>
          <p:cNvSpPr/>
          <p:nvPr/>
        </p:nvSpPr>
        <p:spPr>
          <a:xfrm>
            <a:off x="4806027" y="5010139"/>
            <a:ext cx="5148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479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894E9B-9B23-AB2A-40AD-0991397E16B8}"/>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9F622D-5F83-B229-AEC5-34B79A3672FB}"/>
              </a:ext>
            </a:extLst>
          </p:cNvPr>
          <p:cNvPicPr>
            <a:picLocks noChangeAspect="1"/>
          </p:cNvPicPr>
          <p:nvPr/>
        </p:nvPicPr>
        <p:blipFill rotWithShape="1">
          <a:blip r:embed="rId5"/>
          <a:srcRect l="11490" t="-265" r="14598" b="265"/>
          <a:stretch/>
        </p:blipFill>
        <p:spPr>
          <a:xfrm>
            <a:off x="7318901" y="720906"/>
            <a:ext cx="4349987" cy="5588677"/>
          </a:xfrm>
          <a:prstGeom prst="rect">
            <a:avLst/>
          </a:prstGeom>
          <a:effectLst>
            <a:softEdge rad="38100"/>
          </a:effectLst>
        </p:spPr>
      </p:pic>
      <p:sp>
        <p:nvSpPr>
          <p:cNvPr id="4" name="Slide Number Placeholder 3">
            <a:extLst>
              <a:ext uri="{FF2B5EF4-FFF2-40B4-BE49-F238E27FC236}">
                <a16:creationId xmlns:a16="http://schemas.microsoft.com/office/drawing/2014/main" id="{CBE2D357-06AF-B443-8847-4CD59EB4F722}"/>
              </a:ext>
            </a:extLst>
          </p:cNvPr>
          <p:cNvSpPr>
            <a:spLocks noGrp="1"/>
          </p:cNvSpPr>
          <p:nvPr>
            <p:ph type="sldNum" sz="quarter" idx="12"/>
          </p:nvPr>
        </p:nvSpPr>
        <p:spPr/>
        <p:txBody>
          <a:bodyPr/>
          <a:lstStyle/>
          <a:p>
            <a:fld id="{000F0B2A-C865-45B4-8C04-2C5E71C9812A}" type="slidenum">
              <a:rPr lang="en-GB" smtClean="0"/>
              <a:t>3</a:t>
            </a:fld>
            <a:endParaRPr lang="en-GB"/>
          </a:p>
        </p:txBody>
      </p:sp>
      <p:sp>
        <p:nvSpPr>
          <p:cNvPr id="15" name="Text Placeholder 14">
            <a:extLst>
              <a:ext uri="{FF2B5EF4-FFF2-40B4-BE49-F238E27FC236}">
                <a16:creationId xmlns:a16="http://schemas.microsoft.com/office/drawing/2014/main" id="{DA2E7AAA-8CED-F6E8-D1D3-B319363AF535}"/>
              </a:ext>
            </a:extLst>
          </p:cNvPr>
          <p:cNvSpPr>
            <a:spLocks noGrp="1"/>
          </p:cNvSpPr>
          <p:nvPr>
            <p:ph type="body" sz="quarter" idx="14"/>
          </p:nvPr>
        </p:nvSpPr>
        <p:spPr>
          <a:xfrm>
            <a:off x="821176" y="841894"/>
            <a:ext cx="5518980" cy="2154033"/>
          </a:xfrm>
        </p:spPr>
        <p:txBody>
          <a:bodyPr>
            <a:normAutofit/>
          </a:bodyPr>
          <a:lstStyle/>
          <a:p>
            <a:pPr marL="0" indent="0" algn="ctr">
              <a:buNone/>
            </a:pPr>
            <a:r>
              <a:rPr lang="en-US" sz="3000">
                <a:solidFill>
                  <a:schemeClr val="tx1"/>
                </a:solidFill>
                <a:latin typeface="Open Sans" panose="020B0606030504020204" pitchFamily="34" charset="0"/>
                <a:ea typeface="Open Sans" panose="020B0606030504020204" pitchFamily="34" charset="0"/>
                <a:cs typeface="Open Sans" panose="020B0606030504020204" pitchFamily="34" charset="0"/>
              </a:rPr>
              <a:t>“I just wish I’d known. It has affected my confidence all my life,  my relationships and ability to take opportunities in the workplace”</a:t>
            </a:r>
          </a:p>
          <a:p>
            <a:pPr algn="ctr"/>
            <a:endParaRPr lang="en-GB"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2">
            <a:extLst>
              <a:ext uri="{FF2B5EF4-FFF2-40B4-BE49-F238E27FC236}">
                <a16:creationId xmlns:a16="http://schemas.microsoft.com/office/drawing/2014/main" id="{EAD1AFBA-421F-C66E-0221-7E9D3E698440}"/>
              </a:ext>
            </a:extLst>
          </p:cNvPr>
          <p:cNvSpPr>
            <a:spLocks noGrp="1"/>
          </p:cNvSpPr>
          <p:nvPr>
            <p:ph type="title"/>
          </p:nvPr>
        </p:nvSpPr>
        <p:spPr>
          <a:xfrm>
            <a:off x="444328" y="4124913"/>
            <a:ext cx="6272677" cy="1473063"/>
          </a:xfrm>
        </p:spPr>
        <p:txBody>
          <a:bodyPr>
            <a:noAutofit/>
          </a:bodyPr>
          <a:lstStyle/>
          <a:p>
            <a:pPr algn="ctr"/>
            <a:r>
              <a:rPr lang="en-GB" sz="4400" b="1">
                <a:solidFill>
                  <a:schemeClr val="tx1"/>
                </a:solidFill>
                <a:latin typeface="Open Sans" panose="020B0606030504020204" pitchFamily="34" charset="0"/>
                <a:ea typeface="Open Sans" panose="020B0606030504020204" pitchFamily="34" charset="0"/>
                <a:cs typeface="Open Sans" panose="020B0606030504020204" pitchFamily="34" charset="0"/>
              </a:rPr>
              <a:t>I’m Jane, 42 years old, and recently diagnosed with </a:t>
            </a:r>
            <a:r>
              <a:rPr lang="en-GB" sz="4400" b="1">
                <a:latin typeface="Open Sans" panose="020B0606030504020204" pitchFamily="34" charset="0"/>
                <a:ea typeface="Open Sans" panose="020B0606030504020204" pitchFamily="34" charset="0"/>
                <a:cs typeface="Open Sans" panose="020B0606030504020204" pitchFamily="34" charset="0"/>
              </a:rPr>
              <a:t>ADHD</a:t>
            </a:r>
          </a:p>
        </p:txBody>
      </p:sp>
      <p:pic>
        <p:nvPicPr>
          <p:cNvPr id="7" name="Jane Adhd">
            <a:hlinkClick r:id="" action="ppaction://media"/>
            <a:extLst>
              <a:ext uri="{FF2B5EF4-FFF2-40B4-BE49-F238E27FC236}">
                <a16:creationId xmlns:a16="http://schemas.microsoft.com/office/drawing/2014/main" id="{F5FDF9E4-978D-8CB5-77F4-8B7CE6F63C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77466" y="3266329"/>
            <a:ext cx="406400" cy="406400"/>
          </a:xfrm>
          <a:prstGeom prst="rect">
            <a:avLst/>
          </a:prstGeom>
        </p:spPr>
      </p:pic>
      <p:pic>
        <p:nvPicPr>
          <p:cNvPr id="8" name="Picture 7">
            <a:extLst>
              <a:ext uri="{FF2B5EF4-FFF2-40B4-BE49-F238E27FC236}">
                <a16:creationId xmlns:a16="http://schemas.microsoft.com/office/drawing/2014/main" id="{C690DC25-56E2-0A35-DBF5-7C96AFBBA9E4}"/>
              </a:ext>
            </a:extLst>
          </p:cNvPr>
          <p:cNvPicPr>
            <a:picLocks noChangeAspect="1"/>
          </p:cNvPicPr>
          <p:nvPr/>
        </p:nvPicPr>
        <p:blipFill>
          <a:blip r:embed="rId7"/>
          <a:stretch>
            <a:fillRect/>
          </a:stretch>
        </p:blipFill>
        <p:spPr>
          <a:xfrm>
            <a:off x="11222891" y="5900008"/>
            <a:ext cx="838200" cy="819150"/>
          </a:xfrm>
          <a:prstGeom prst="rect">
            <a:avLst/>
          </a:prstGeom>
        </p:spPr>
      </p:pic>
    </p:spTree>
    <p:extLst>
      <p:ext uri="{BB962C8B-B14F-4D97-AF65-F5344CB8AC3E}">
        <p14:creationId xmlns:p14="http://schemas.microsoft.com/office/powerpoint/2010/main" val="171059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pic>
        <p:nvPicPr>
          <p:cNvPr id="17" name="Content Placeholder 16" descr="Arrow, scatter chart&#10;&#10;Description automatically generated">
            <a:extLst>
              <a:ext uri="{FF2B5EF4-FFF2-40B4-BE49-F238E27FC236}">
                <a16:creationId xmlns:a16="http://schemas.microsoft.com/office/drawing/2014/main" id="{9CE20FAC-E75F-454B-C6F7-76C65DC22CE1}"/>
              </a:ext>
            </a:extLst>
          </p:cNvPr>
          <p:cNvPicPr>
            <a:picLocks noGrp="1" noRot="1" noChangeAspect="1" noMove="1" noResize="1" noEditPoints="1" noAdjustHandles="1" noChangeArrowheads="1" noChangeShapeType="1" noCrop="1"/>
          </p:cNvPicPr>
          <p:nvPr>
            <p:ph idx="1"/>
          </p:nvPr>
        </p:nvPicPr>
        <p:blipFill>
          <a:blip r:embed="rId3"/>
          <a:stretch>
            <a:fillRect/>
          </a:stretch>
        </p:blipFill>
        <p:spPr>
          <a:xfrm>
            <a:off x="957713" y="4099"/>
            <a:ext cx="10276573" cy="6853901"/>
          </a:xfrm>
        </p:spPr>
      </p:pic>
      <p:sp>
        <p:nvSpPr>
          <p:cNvPr id="21" name="TextBox 20">
            <a:extLst>
              <a:ext uri="{FF2B5EF4-FFF2-40B4-BE49-F238E27FC236}">
                <a16:creationId xmlns:a16="http://schemas.microsoft.com/office/drawing/2014/main" id="{323E6D73-6274-B9B2-C2C7-63CEF54E3AEE}"/>
              </a:ext>
            </a:extLst>
          </p:cNvPr>
          <p:cNvSpPr txBox="1"/>
          <p:nvPr/>
        </p:nvSpPr>
        <p:spPr>
          <a:xfrm>
            <a:off x="3225383" y="2042809"/>
            <a:ext cx="5741232" cy="2862322"/>
          </a:xfrm>
          <a:prstGeom prst="rect">
            <a:avLst/>
          </a:prstGeom>
          <a:noFill/>
        </p:spPr>
        <p:txBody>
          <a:bodyPr wrap="square">
            <a:spAutoFit/>
          </a:bodyPr>
          <a:lstStyle/>
          <a:p>
            <a:pPr algn="ctr"/>
            <a:r>
              <a:rPr lang="en-GB" sz="3000">
                <a:effectLst/>
                <a:latin typeface="Open Sans" panose="020B0606030504020204" pitchFamily="34" charset="0"/>
                <a:ea typeface="Open Sans" panose="020B0606030504020204" pitchFamily="34" charset="0"/>
                <a:cs typeface="Open Sans" panose="020B0606030504020204" pitchFamily="34" charset="0"/>
              </a:rPr>
              <a:t>Please note all statements collected from this workshop will remain anonymous and will only be used to support the inequality in </a:t>
            </a:r>
            <a:r>
              <a:rPr lang="en-GB" sz="3000">
                <a:latin typeface="Open Sans" panose="020B0606030504020204" pitchFamily="34" charset="0"/>
                <a:ea typeface="Open Sans" panose="020B0606030504020204" pitchFamily="34" charset="0"/>
                <a:cs typeface="Open Sans" panose="020B0606030504020204" pitchFamily="34" charset="0"/>
              </a:rPr>
              <a:t>women’s </a:t>
            </a:r>
            <a:r>
              <a:rPr lang="en-GB" sz="3000">
                <a:effectLst/>
                <a:latin typeface="Open Sans" panose="020B0606030504020204" pitchFamily="34" charset="0"/>
                <a:ea typeface="Open Sans" panose="020B0606030504020204" pitchFamily="34" charset="0"/>
                <a:cs typeface="Open Sans" panose="020B0606030504020204" pitchFamily="34" charset="0"/>
              </a:rPr>
              <a:t>health.</a:t>
            </a:r>
            <a:r>
              <a:rPr lang="en-GB" sz="3000">
                <a:latin typeface="Open Sans" panose="020B0606030504020204" pitchFamily="34" charset="0"/>
                <a:ea typeface="Open Sans" panose="020B0606030504020204" pitchFamily="34" charset="0"/>
                <a:cs typeface="Open Sans" panose="020B0606030504020204" pitchFamily="34" charset="0"/>
              </a:rPr>
              <a:t> Thank you!</a:t>
            </a:r>
          </a:p>
        </p:txBody>
      </p:sp>
    </p:spTree>
    <p:extLst>
      <p:ext uri="{BB962C8B-B14F-4D97-AF65-F5344CB8AC3E}">
        <p14:creationId xmlns:p14="http://schemas.microsoft.com/office/powerpoint/2010/main" val="2767783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58848AA-9FAD-6309-1633-38BEFBED6895}"/>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28B4BF-619B-43C0-B1B0-F556D9C9424A}"/>
              </a:ext>
            </a:extLst>
          </p:cNvPr>
          <p:cNvSpPr>
            <a:spLocks noGrp="1"/>
          </p:cNvSpPr>
          <p:nvPr>
            <p:ph idx="1"/>
          </p:nvPr>
        </p:nvSpPr>
        <p:spPr>
          <a:xfrm>
            <a:off x="2938932" y="719765"/>
            <a:ext cx="5954486" cy="1527045"/>
          </a:xfrm>
        </p:spPr>
        <p:txBody>
          <a:bodyPr>
            <a:noAutofit/>
          </a:bodyPr>
          <a:lstStyle/>
          <a:p>
            <a:pPr marL="0" indent="0" algn="ctr" fontAlgn="base">
              <a:lnSpc>
                <a:spcPct val="100000"/>
              </a:lnSpc>
              <a:buNone/>
            </a:pPr>
            <a:r>
              <a:rPr lang="en-GB" sz="44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There’s no end of problems to solve</a:t>
            </a:r>
            <a:endParaRPr lang="en-US" sz="44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551373A3-0FDD-A9A5-C9B8-C026E7B75A58}"/>
              </a:ext>
            </a:extLst>
          </p:cNvPr>
          <p:cNvPicPr>
            <a:picLocks noChangeAspect="1"/>
          </p:cNvPicPr>
          <p:nvPr/>
        </p:nvPicPr>
        <p:blipFill>
          <a:blip r:embed="rId3"/>
          <a:srcRect/>
          <a:stretch/>
        </p:blipFill>
        <p:spPr>
          <a:xfrm>
            <a:off x="1060335" y="2529956"/>
            <a:ext cx="10071329" cy="3782270"/>
          </a:xfrm>
          <a:prstGeom prst="rect">
            <a:avLst/>
          </a:prstGeom>
        </p:spPr>
      </p:pic>
    </p:spTree>
    <p:extLst>
      <p:ext uri="{BB962C8B-B14F-4D97-AF65-F5344CB8AC3E}">
        <p14:creationId xmlns:p14="http://schemas.microsoft.com/office/powerpoint/2010/main" val="346629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pic>
        <p:nvPicPr>
          <p:cNvPr id="10" name="Picture 9" descr="A white vase with a handle&#10;&#10;Description automatically generated with low confidence">
            <a:extLst>
              <a:ext uri="{FF2B5EF4-FFF2-40B4-BE49-F238E27FC236}">
                <a16:creationId xmlns:a16="http://schemas.microsoft.com/office/drawing/2014/main" id="{F2365CD2-EFB4-DD6C-58A0-C98274CD68ED}"/>
              </a:ext>
            </a:extLst>
          </p:cNvPr>
          <p:cNvPicPr>
            <a:picLocks noChangeAspect="1"/>
          </p:cNvPicPr>
          <p:nvPr/>
        </p:nvPicPr>
        <p:blipFill>
          <a:blip r:embed="rId3"/>
          <a:stretch>
            <a:fillRect/>
          </a:stretch>
        </p:blipFill>
        <p:spPr>
          <a:xfrm>
            <a:off x="5317491" y="0"/>
            <a:ext cx="6858000" cy="6858000"/>
          </a:xfrm>
          <a:prstGeom prst="rect">
            <a:avLst/>
          </a:prstGeom>
        </p:spPr>
      </p:pic>
      <p:sp>
        <p:nvSpPr>
          <p:cNvPr id="11" name="Rectangle 10">
            <a:extLst>
              <a:ext uri="{FF2B5EF4-FFF2-40B4-BE49-F238E27FC236}">
                <a16:creationId xmlns:a16="http://schemas.microsoft.com/office/drawing/2014/main" id="{9818A1A6-CABC-F586-0002-ABDBD4D3F135}"/>
              </a:ext>
            </a:extLst>
          </p:cNvPr>
          <p:cNvSpPr/>
          <p:nvPr/>
        </p:nvSpPr>
        <p:spPr>
          <a:xfrm>
            <a:off x="0" y="0"/>
            <a:ext cx="10752909" cy="6858000"/>
          </a:xfrm>
          <a:prstGeom prst="rect">
            <a:avLst/>
          </a:prstGeom>
          <a:gradFill>
            <a:gsLst>
              <a:gs pos="49000">
                <a:srgbClr val="F7C6DC"/>
              </a:gs>
              <a:gs pos="67000">
                <a:srgbClr val="F7C6DC">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1E59B1-C0C9-6221-82A3-8AF79A8AFEF5}"/>
              </a:ext>
            </a:extLst>
          </p:cNvPr>
          <p:cNvSpPr>
            <a:spLocks noGrp="1"/>
          </p:cNvSpPr>
          <p:nvPr>
            <p:ph idx="1"/>
          </p:nvPr>
        </p:nvSpPr>
        <p:spPr>
          <a:xfrm>
            <a:off x="1530531" y="2347598"/>
            <a:ext cx="4452258" cy="2162804"/>
          </a:xfrm>
        </p:spPr>
        <p:txBody>
          <a:bodyPr>
            <a:normAutofit/>
          </a:bodyPr>
          <a:lstStyle/>
          <a:p>
            <a:pPr marL="0" indent="0">
              <a:lnSpc>
                <a:spcPct val="100000"/>
              </a:lnSpc>
              <a:buNone/>
            </a:pPr>
            <a:r>
              <a:rPr lang="en-GB" sz="4400">
                <a:effectLst/>
                <a:latin typeface="Open Sans" panose="020B0606030504020204" pitchFamily="34" charset="0"/>
                <a:ea typeface="Open Sans" panose="020B0606030504020204" pitchFamily="34" charset="0"/>
                <a:cs typeface="Open Sans" panose="020B0606030504020204" pitchFamily="34" charset="0"/>
              </a:rPr>
              <a:t>But they are </a:t>
            </a:r>
            <a:r>
              <a:rPr lang="en-GB" sz="4400" b="1">
                <a:effectLst/>
                <a:latin typeface="Open Sans" panose="020B0606030504020204" pitchFamily="34" charset="0"/>
                <a:ea typeface="Open Sans" panose="020B0606030504020204" pitchFamily="34" charset="0"/>
                <a:cs typeface="Open Sans" panose="020B0606030504020204" pitchFamily="34" charset="0"/>
              </a:rPr>
              <a:t>finally</a:t>
            </a:r>
            <a:r>
              <a:rPr lang="en-GB" sz="4400">
                <a:effectLst/>
                <a:latin typeface="Open Sans" panose="020B0606030504020204" pitchFamily="34" charset="0"/>
                <a:ea typeface="Open Sans" panose="020B0606030504020204" pitchFamily="34" charset="0"/>
                <a:cs typeface="Open Sans" panose="020B0606030504020204" pitchFamily="34" charset="0"/>
              </a:rPr>
              <a:t> being recognised </a:t>
            </a:r>
          </a:p>
          <a:p>
            <a:pPr>
              <a:lnSpc>
                <a:spcPct val="100000"/>
              </a:lnSpc>
            </a:pPr>
            <a:endParaRPr lang="en-US" sz="4400"/>
          </a:p>
        </p:txBody>
      </p:sp>
    </p:spTree>
    <p:extLst>
      <p:ext uri="{BB962C8B-B14F-4D97-AF65-F5344CB8AC3E}">
        <p14:creationId xmlns:p14="http://schemas.microsoft.com/office/powerpoint/2010/main" val="3316219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CB1AB268-6298-E1C9-92B6-9EACEBA664A0}"/>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saturation sat="200000"/>
                    </a14:imgEffect>
                  </a14:imgLayer>
                </a14:imgProps>
              </a:ext>
            </a:extLst>
          </a:blip>
          <a:srcRect l="17506" r="17877"/>
          <a:stretch/>
        </p:blipFill>
        <p:spPr>
          <a:xfrm>
            <a:off x="0" y="0"/>
            <a:ext cx="5697584" cy="6858000"/>
          </a:xfrm>
          <a:prstGeom prst="rect">
            <a:avLst/>
          </a:prstGeom>
        </p:spPr>
      </p:pic>
      <p:sp>
        <p:nvSpPr>
          <p:cNvPr id="11" name="Rectangle 10">
            <a:extLst>
              <a:ext uri="{FF2B5EF4-FFF2-40B4-BE49-F238E27FC236}">
                <a16:creationId xmlns:a16="http://schemas.microsoft.com/office/drawing/2014/main" id="{9818A1A6-CABC-F586-0002-ABDBD4D3F135}"/>
              </a:ext>
            </a:extLst>
          </p:cNvPr>
          <p:cNvSpPr/>
          <p:nvPr/>
        </p:nvSpPr>
        <p:spPr>
          <a:xfrm>
            <a:off x="796834" y="0"/>
            <a:ext cx="10398033" cy="6858000"/>
          </a:xfrm>
          <a:prstGeom prst="rect">
            <a:avLst/>
          </a:prstGeom>
          <a:gradFill flip="none" rotWithShape="1">
            <a:gsLst>
              <a:gs pos="49000">
                <a:srgbClr val="F7C6DC"/>
              </a:gs>
              <a:gs pos="67000">
                <a:srgbClr val="F7C6DC">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1E59B1-C0C9-6221-82A3-8AF79A8AFEF5}"/>
              </a:ext>
            </a:extLst>
          </p:cNvPr>
          <p:cNvSpPr>
            <a:spLocks noGrp="1"/>
          </p:cNvSpPr>
          <p:nvPr>
            <p:ph idx="1"/>
          </p:nvPr>
        </p:nvSpPr>
        <p:spPr>
          <a:xfrm>
            <a:off x="6494418" y="2530479"/>
            <a:ext cx="4452258" cy="2162804"/>
          </a:xfrm>
        </p:spPr>
        <p:txBody>
          <a:bodyPr>
            <a:normAutofit/>
          </a:bodyPr>
          <a:lstStyle/>
          <a:p>
            <a:pPr marL="0" indent="0">
              <a:lnSpc>
                <a:spcPct val="100000"/>
              </a:lnSpc>
              <a:buNone/>
            </a:pPr>
            <a:r>
              <a:rPr lang="en-GB" sz="4400" b="1">
                <a:effectLst/>
                <a:latin typeface="Open Sans" panose="020B0606030504020204" pitchFamily="34" charset="0"/>
                <a:ea typeface="Open Sans" panose="020B0606030504020204" pitchFamily="34" charset="0"/>
                <a:cs typeface="Open Sans" panose="020B0606030504020204" pitchFamily="34" charset="0"/>
              </a:rPr>
              <a:t>Data is the answer </a:t>
            </a:r>
            <a:r>
              <a:rPr lang="en-GB" sz="4400">
                <a:effectLst/>
                <a:latin typeface="Open Sans" panose="020B0606030504020204" pitchFamily="34" charset="0"/>
                <a:ea typeface="Open Sans" panose="020B0606030504020204" pitchFamily="34" charset="0"/>
                <a:cs typeface="Open Sans" panose="020B0606030504020204" pitchFamily="34" charset="0"/>
              </a:rPr>
              <a:t>– and we know data</a:t>
            </a:r>
            <a:endParaRPr lang="en-US" sz="4400"/>
          </a:p>
        </p:txBody>
      </p:sp>
    </p:spTree>
    <p:extLst>
      <p:ext uri="{BB962C8B-B14F-4D97-AF65-F5344CB8AC3E}">
        <p14:creationId xmlns:p14="http://schemas.microsoft.com/office/powerpoint/2010/main" val="396572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AD63-55A2-5F4B-C6B7-EA2A0C3AA130}"/>
              </a:ext>
            </a:extLst>
          </p:cNvPr>
          <p:cNvSpPr>
            <a:spLocks noGrp="1"/>
          </p:cNvSpPr>
          <p:nvPr>
            <p:ph type="title"/>
          </p:nvPr>
        </p:nvSpPr>
        <p:spPr>
          <a:xfrm>
            <a:off x="1230283" y="1936866"/>
            <a:ext cx="4547062" cy="3275215"/>
          </a:xfrm>
        </p:spPr>
        <p:txBody>
          <a:bodyPr>
            <a:normAutofit/>
          </a:bodyPr>
          <a:lstStyle/>
          <a:p>
            <a:pPr fontAlgn="base"/>
            <a:r>
              <a:rPr lang="en-GB" b="1">
                <a:solidFill>
                  <a:srgbClr val="D7202D"/>
                </a:solidFill>
                <a:effectLst/>
                <a:latin typeface="Open Sans" panose="020B0606030504020204" pitchFamily="34" charset="0"/>
                <a:ea typeface="Open Sans" panose="020B0606030504020204" pitchFamily="34" charset="0"/>
                <a:cs typeface="Open Sans" panose="020B0606030504020204" pitchFamily="34" charset="0"/>
              </a:rPr>
              <a:t>We have momentum – </a:t>
            </a:r>
            <a:br>
              <a:rPr lang="en-GB" b="1">
                <a:solidFill>
                  <a:srgbClr val="D7202D"/>
                </a:solidFill>
                <a:effectLst/>
                <a:latin typeface="Open Sans" panose="020B0606030504020204" pitchFamily="34" charset="0"/>
                <a:ea typeface="Open Sans" panose="020B0606030504020204" pitchFamily="34" charset="0"/>
                <a:cs typeface="Open Sans" panose="020B0606030504020204" pitchFamily="34" charset="0"/>
              </a:rPr>
            </a:br>
            <a:r>
              <a:rPr lang="en-GB" b="1">
                <a:solidFill>
                  <a:srgbClr val="F7C6DC"/>
                </a:solidFill>
                <a:effectLst/>
                <a:latin typeface="Open Sans" panose="020B0606030504020204" pitchFamily="34" charset="0"/>
                <a:ea typeface="Open Sans" panose="020B0606030504020204" pitchFamily="34" charset="0"/>
                <a:cs typeface="Open Sans" panose="020B0606030504020204" pitchFamily="34" charset="0"/>
              </a:rPr>
              <a:t>wonderful partners and ambassadors </a:t>
            </a:r>
            <a:endParaRPr lang="en-US" sz="8800">
              <a:solidFill>
                <a:srgbClr val="F7C6D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vector graphics, screenshot, clipart&#10;&#10;Description automatically generated">
            <a:extLst>
              <a:ext uri="{FF2B5EF4-FFF2-40B4-BE49-F238E27FC236}">
                <a16:creationId xmlns:a16="http://schemas.microsoft.com/office/drawing/2014/main" id="{0570B397-4EC4-7AAE-2711-2629BD269DE4}"/>
              </a:ext>
            </a:extLst>
          </p:cNvPr>
          <p:cNvPicPr>
            <a:picLocks noChangeAspect="1"/>
          </p:cNvPicPr>
          <p:nvPr/>
        </p:nvPicPr>
        <p:blipFill rotWithShape="1">
          <a:blip r:embed="rId3"/>
          <a:srcRect r="51182"/>
          <a:stretch/>
        </p:blipFill>
        <p:spPr>
          <a:xfrm flipH="1">
            <a:off x="6226233" y="-16066"/>
            <a:ext cx="5965767" cy="6874066"/>
          </a:xfrm>
          <a:prstGeom prst="rect">
            <a:avLst/>
          </a:prstGeom>
        </p:spPr>
      </p:pic>
    </p:spTree>
    <p:extLst>
      <p:ext uri="{BB962C8B-B14F-4D97-AF65-F5344CB8AC3E}">
        <p14:creationId xmlns:p14="http://schemas.microsoft.com/office/powerpoint/2010/main" val="3436047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7202D"/>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A771FE-97BB-A2DF-6735-0AF9E4D2BACE}"/>
              </a:ext>
            </a:extLst>
          </p:cNvPr>
          <p:cNvPicPr>
            <a:picLocks noGrp="1" noChangeAspect="1"/>
          </p:cNvPicPr>
          <p:nvPr>
            <p:ph idx="1"/>
          </p:nvPr>
        </p:nvPicPr>
        <p:blipFill>
          <a:blip r:embed="rId3"/>
          <a:srcRect t="5474" b="5474"/>
          <a:stretch/>
        </p:blipFill>
        <p:spPr>
          <a:xfrm>
            <a:off x="0" y="0"/>
            <a:ext cx="12192000" cy="7215447"/>
          </a:xfrm>
        </p:spPr>
      </p:pic>
      <p:sp>
        <p:nvSpPr>
          <p:cNvPr id="2" name="Title 1">
            <a:extLst>
              <a:ext uri="{FF2B5EF4-FFF2-40B4-BE49-F238E27FC236}">
                <a16:creationId xmlns:a16="http://schemas.microsoft.com/office/drawing/2014/main" id="{E3135672-2EE7-2806-01B0-ECDEE7778AB6}"/>
              </a:ext>
            </a:extLst>
          </p:cNvPr>
          <p:cNvSpPr>
            <a:spLocks noGrp="1"/>
          </p:cNvSpPr>
          <p:nvPr>
            <p:ph type="title"/>
          </p:nvPr>
        </p:nvSpPr>
        <p:spPr>
          <a:xfrm>
            <a:off x="1366652" y="1658072"/>
            <a:ext cx="3617422" cy="3541856"/>
          </a:xfrm>
        </p:spPr>
        <p:txBody>
          <a:bodyPr>
            <a:noAutofit/>
          </a:bodyPr>
          <a:lstStyle/>
          <a:p>
            <a:r>
              <a:rPr lang="en-GB"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But this mission now needs </a:t>
            </a:r>
            <a:r>
              <a:rPr lang="en-GB" b="1">
                <a:solidFill>
                  <a:srgbClr val="F7C6DC"/>
                </a:solidFill>
                <a:effectLst/>
                <a:latin typeface="Open Sans" panose="020B0606030504020204" pitchFamily="34" charset="0"/>
                <a:ea typeface="Open Sans" panose="020B0606030504020204" pitchFamily="34" charset="0"/>
                <a:cs typeface="Open Sans" panose="020B0606030504020204" pitchFamily="34" charset="0"/>
              </a:rPr>
              <a:t>YOU!</a:t>
            </a:r>
            <a:endParaRPr lang="en-US" sz="8800">
              <a:solidFill>
                <a:srgbClr val="F7C6D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3250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C6D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98B63-949C-6C5B-92F8-A2034047EE53}"/>
              </a:ext>
            </a:extLst>
          </p:cNvPr>
          <p:cNvSpPr>
            <a:spLocks noGrp="1"/>
          </p:cNvSpPr>
          <p:nvPr>
            <p:ph idx="1"/>
          </p:nvPr>
        </p:nvSpPr>
        <p:spPr>
          <a:xfrm>
            <a:off x="1334985" y="2159721"/>
            <a:ext cx="4935186" cy="2538557"/>
          </a:xfrm>
        </p:spPr>
        <p:txBody>
          <a:bodyPr>
            <a:normAutofit/>
          </a:bodyPr>
          <a:lstStyle/>
          <a:p>
            <a:pPr marL="0" indent="0">
              <a:buNone/>
            </a:pPr>
            <a:r>
              <a:rPr lang="en-GB" sz="4400" b="1">
                <a:effectLst/>
                <a:latin typeface="Open Sans" panose="020B0606030504020204" pitchFamily="34" charset="0"/>
                <a:ea typeface="Open Sans" panose="020B0606030504020204" pitchFamily="34" charset="0"/>
                <a:cs typeface="Open Sans" panose="020B0606030504020204" pitchFamily="34" charset="0"/>
              </a:rPr>
              <a:t>It’s time to stop living with it and </a:t>
            </a:r>
            <a:r>
              <a:rPr lang="en-GB" sz="4400" b="1">
                <a:solidFill>
                  <a:srgbClr val="D7202D"/>
                </a:solidFill>
                <a:effectLst/>
                <a:latin typeface="Open Sans" panose="020B0606030504020204" pitchFamily="34" charset="0"/>
                <a:ea typeface="Open Sans" panose="020B0606030504020204" pitchFamily="34" charset="0"/>
                <a:cs typeface="Open Sans" panose="020B0606030504020204" pitchFamily="34" charset="0"/>
              </a:rPr>
              <a:t>get involved </a:t>
            </a:r>
            <a:endParaRPr lang="en-GB" sz="4400">
              <a:solidFill>
                <a:srgbClr val="D7202D"/>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4400"/>
          </a:p>
        </p:txBody>
      </p:sp>
      <p:pic>
        <p:nvPicPr>
          <p:cNvPr id="5" name="Picture 4">
            <a:extLst>
              <a:ext uri="{FF2B5EF4-FFF2-40B4-BE49-F238E27FC236}">
                <a16:creationId xmlns:a16="http://schemas.microsoft.com/office/drawing/2014/main" id="{C1E0C583-44FD-C0A4-BF2B-233DC2C7B952}"/>
              </a:ext>
            </a:extLst>
          </p:cNvPr>
          <p:cNvPicPr>
            <a:picLocks noGrp="1" noRot="1" noChangeAspect="1" noMove="1" noResize="1" noEditPoints="1" noAdjustHandles="1" noChangeArrowheads="1" noChangeShapeType="1" noCrop="1"/>
          </p:cNvPicPr>
          <p:nvPr/>
        </p:nvPicPr>
        <p:blipFill>
          <a:blip r:embed="rId3"/>
          <a:srcRect/>
          <a:stretch/>
        </p:blipFill>
        <p:spPr>
          <a:xfrm>
            <a:off x="2240972" y="4059"/>
            <a:ext cx="10287000" cy="6849881"/>
          </a:xfrm>
          <a:prstGeom prst="rect">
            <a:avLst/>
          </a:prstGeom>
        </p:spPr>
      </p:pic>
    </p:spTree>
    <p:extLst>
      <p:ext uri="{BB962C8B-B14F-4D97-AF65-F5344CB8AC3E}">
        <p14:creationId xmlns:p14="http://schemas.microsoft.com/office/powerpoint/2010/main" val="1392223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1EE05B-2F4D-05FB-A904-E5F760A4203F}"/>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5000"/>
              </a:lnSpc>
              <a:spcAft>
                <a:spcPts val="800"/>
              </a:spcAft>
            </a:pPr>
            <a:endParaRPr lang="en-GB">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8DCEE82F-AB65-EBC5-AC93-B8B460FA18F9}"/>
              </a:ext>
            </a:extLst>
          </p:cNvPr>
          <p:cNvPicPr>
            <a:picLocks noChangeAspect="1"/>
          </p:cNvPicPr>
          <p:nvPr/>
        </p:nvPicPr>
        <p:blipFill>
          <a:blip r:embed="rId3"/>
          <a:stretch>
            <a:fillRect/>
          </a:stretch>
        </p:blipFill>
        <p:spPr>
          <a:xfrm>
            <a:off x="11081657" y="5711371"/>
            <a:ext cx="976086" cy="976086"/>
          </a:xfrm>
          <a:prstGeom prst="rect">
            <a:avLst/>
          </a:prstGeom>
        </p:spPr>
      </p:pic>
      <p:sp>
        <p:nvSpPr>
          <p:cNvPr id="11" name="TextBox 10">
            <a:extLst>
              <a:ext uri="{FF2B5EF4-FFF2-40B4-BE49-F238E27FC236}">
                <a16:creationId xmlns:a16="http://schemas.microsoft.com/office/drawing/2014/main" id="{FCADFBFB-A37A-FCF8-D620-FBBD4D4AC115}"/>
              </a:ext>
            </a:extLst>
          </p:cNvPr>
          <p:cNvSpPr txBox="1"/>
          <p:nvPr/>
        </p:nvSpPr>
        <p:spPr>
          <a:xfrm>
            <a:off x="772590" y="3024081"/>
            <a:ext cx="3552009" cy="1661993"/>
          </a:xfrm>
          <a:prstGeom prst="rect">
            <a:avLst/>
          </a:prstGeom>
          <a:noFill/>
        </p:spPr>
        <p:txBody>
          <a:bodyPr wrap="square" rtlCol="0">
            <a:spAutoFit/>
          </a:bodyPr>
          <a:lstStyle/>
          <a:p>
            <a:pPr algn="ctr" fontAlgn="base"/>
            <a:r>
              <a:rPr lang="en-GB"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Raise awareness -</a:t>
            </a:r>
          </a:p>
          <a:p>
            <a:pPr algn="ctr" fontAlgn="base"/>
            <a:r>
              <a:rPr lang="en-GB"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run workshops in your organisations, schools or community groups</a:t>
            </a:r>
          </a:p>
        </p:txBody>
      </p:sp>
      <p:sp>
        <p:nvSpPr>
          <p:cNvPr id="2" name="TextBox 1">
            <a:extLst>
              <a:ext uri="{FF2B5EF4-FFF2-40B4-BE49-F238E27FC236}">
                <a16:creationId xmlns:a16="http://schemas.microsoft.com/office/drawing/2014/main" id="{9BBA2722-B791-3C2B-35D9-A8865108E871}"/>
              </a:ext>
            </a:extLst>
          </p:cNvPr>
          <p:cNvSpPr txBox="1"/>
          <p:nvPr/>
        </p:nvSpPr>
        <p:spPr>
          <a:xfrm>
            <a:off x="3118184" y="6287347"/>
            <a:ext cx="5955632" cy="400110"/>
          </a:xfrm>
          <a:prstGeom prst="rect">
            <a:avLst/>
          </a:prstGeom>
          <a:noFill/>
        </p:spPr>
        <p:txBody>
          <a:bodyPr wrap="square" rtlCol="0">
            <a:spAutoFit/>
          </a:bodyPr>
          <a:lstStyle/>
          <a:p>
            <a:pPr algn="ctr"/>
            <a:r>
              <a:rPr lang="en-GB" sz="2000" b="1" u="sng" dirty="0" err="1">
                <a:solidFill>
                  <a:srgbClr val="F7C6DC"/>
                </a:solidFill>
                <a:latin typeface="Open Sans" panose="020B0606030504020204" pitchFamily="34" charset="0"/>
                <a:ea typeface="Open Sans" panose="020B0606030504020204" pitchFamily="34" charset="0"/>
                <a:cs typeface="Open Sans" panose="020B0606030504020204" pitchFamily="34" charset="0"/>
              </a:rPr>
              <a:t>womenshealth@womenindata.</a:t>
            </a:r>
            <a:r>
              <a:rPr lang="en-GB" sz="2000" b="1" u="sng" err="1">
                <a:solidFill>
                  <a:srgbClr val="F7C6DC"/>
                </a:solidFill>
                <a:latin typeface="Open Sans" panose="020B0606030504020204" pitchFamily="34" charset="0"/>
                <a:ea typeface="Open Sans" panose="020B0606030504020204" pitchFamily="34" charset="0"/>
                <a:cs typeface="Open Sans" panose="020B0606030504020204" pitchFamily="34" charset="0"/>
              </a:rPr>
              <a:t>co</a:t>
            </a:r>
            <a:r>
              <a:rPr lang="en-GB" sz="2000" b="1" u="sng">
                <a:solidFill>
                  <a:srgbClr val="F7C6DC"/>
                </a:solidFill>
                <a:latin typeface="Open Sans" panose="020B0606030504020204" pitchFamily="34" charset="0"/>
                <a:ea typeface="Open Sans" panose="020B0606030504020204" pitchFamily="34" charset="0"/>
                <a:cs typeface="Open Sans" panose="020B0606030504020204" pitchFamily="34" charset="0"/>
              </a:rPr>
              <a:t>.uk</a:t>
            </a:r>
            <a:r>
              <a:rPr lang="en-GB" sz="2000" b="1" u="sng" dirty="0">
                <a:solidFill>
                  <a:srgbClr val="F7C6DC"/>
                </a:solidFill>
                <a:latin typeface="Open Sans" panose="020B0606030504020204" pitchFamily="34" charset="0"/>
                <a:ea typeface="Open Sans" panose="020B0606030504020204" pitchFamily="34" charset="0"/>
                <a:cs typeface="Open Sans" panose="020B0606030504020204" pitchFamily="34" charset="0"/>
              </a:rPr>
              <a:t> </a:t>
            </a:r>
            <a:endParaRPr lang="en-GB" sz="2000" b="1" dirty="0">
              <a:solidFill>
                <a:srgbClr val="F7C6DC"/>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7DC014A-500B-5ECD-7581-0DA3BB32457B}"/>
              </a:ext>
            </a:extLst>
          </p:cNvPr>
          <p:cNvSpPr txBox="1"/>
          <p:nvPr/>
        </p:nvSpPr>
        <p:spPr>
          <a:xfrm>
            <a:off x="2234045" y="862865"/>
            <a:ext cx="7527176" cy="769441"/>
          </a:xfrm>
          <a:prstGeom prst="rect">
            <a:avLst/>
          </a:prstGeom>
          <a:noFill/>
        </p:spPr>
        <p:txBody>
          <a:bodyPr wrap="square" rtlCol="0">
            <a:spAutoFit/>
          </a:bodyPr>
          <a:lstStyle/>
          <a:p>
            <a:pPr algn="ctr" fontAlgn="base"/>
            <a:r>
              <a:rPr lang="en-GB" sz="4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We have </a:t>
            </a:r>
            <a:r>
              <a:rPr lang="en-GB" sz="4400" b="1">
                <a:solidFill>
                  <a:srgbClr val="F7C6DC"/>
                </a:solidFill>
                <a:effectLst/>
                <a:latin typeface="Open Sans" panose="020B0606030504020204" pitchFamily="34" charset="0"/>
                <a:ea typeface="Open Sans" panose="020B0606030504020204" pitchFamily="34" charset="0"/>
                <a:cs typeface="Open Sans" panose="020B0606030504020204" pitchFamily="34" charset="0"/>
              </a:rPr>
              <a:t>3 simple </a:t>
            </a:r>
            <a:r>
              <a:rPr lang="en-GB" sz="4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asks:</a:t>
            </a:r>
          </a:p>
        </p:txBody>
      </p:sp>
      <p:sp>
        <p:nvSpPr>
          <p:cNvPr id="5" name="TextBox 4">
            <a:extLst>
              <a:ext uri="{FF2B5EF4-FFF2-40B4-BE49-F238E27FC236}">
                <a16:creationId xmlns:a16="http://schemas.microsoft.com/office/drawing/2014/main" id="{D5E99673-3462-BA5A-ADD8-4A0C011243FF}"/>
              </a:ext>
            </a:extLst>
          </p:cNvPr>
          <p:cNvSpPr txBox="1"/>
          <p:nvPr/>
        </p:nvSpPr>
        <p:spPr>
          <a:xfrm>
            <a:off x="4763737" y="3024081"/>
            <a:ext cx="2520044" cy="1722972"/>
          </a:xfrm>
          <a:prstGeom prst="rect">
            <a:avLst/>
          </a:prstGeom>
          <a:noFill/>
        </p:spPr>
        <p:txBody>
          <a:bodyPr wrap="square" rtlCol="0">
            <a:spAutoFit/>
          </a:bodyPr>
          <a:lstStyle/>
          <a:p>
            <a:pPr lvl="0" algn="ctr">
              <a:lnSpc>
                <a:spcPct val="105000"/>
              </a:lnSpc>
              <a:spcAft>
                <a:spcPts val="1800"/>
              </a:spcAft>
              <a:tabLst>
                <a:tab pos="457200" algn="l"/>
              </a:tabLst>
            </a:pPr>
            <a:r>
              <a:rPr lang="en-GB"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Volunteer –</a:t>
            </a:r>
            <a:r>
              <a:rPr lang="en-GB" sz="30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GB"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come and help us crack the data</a:t>
            </a:r>
          </a:p>
        </p:txBody>
      </p:sp>
      <p:sp>
        <p:nvSpPr>
          <p:cNvPr id="8" name="TextBox 7">
            <a:extLst>
              <a:ext uri="{FF2B5EF4-FFF2-40B4-BE49-F238E27FC236}">
                <a16:creationId xmlns:a16="http://schemas.microsoft.com/office/drawing/2014/main" id="{C67C70D4-BA41-BCC4-1225-E165ED3D4632}"/>
              </a:ext>
            </a:extLst>
          </p:cNvPr>
          <p:cNvSpPr txBox="1"/>
          <p:nvPr/>
        </p:nvSpPr>
        <p:spPr>
          <a:xfrm>
            <a:off x="7867402" y="3024081"/>
            <a:ext cx="3449782" cy="2143087"/>
          </a:xfrm>
          <a:prstGeom prst="rect">
            <a:avLst/>
          </a:prstGeom>
          <a:noFill/>
        </p:spPr>
        <p:txBody>
          <a:bodyPr wrap="square" rtlCol="0">
            <a:spAutoFit/>
          </a:bodyPr>
          <a:lstStyle/>
          <a:p>
            <a:pPr lvl="0" algn="ctr">
              <a:lnSpc>
                <a:spcPct val="105000"/>
              </a:lnSpc>
              <a:spcAft>
                <a:spcPts val="1800"/>
              </a:spcAft>
              <a:tabLst>
                <a:tab pos="457200" algn="l"/>
              </a:tabLst>
            </a:pPr>
            <a:r>
              <a:rPr lang="en-GB"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Donate your data – </a:t>
            </a:r>
            <a:r>
              <a:rPr lang="en-GB"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partner with us to </a:t>
            </a:r>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increase the data we can work with to get even better results</a:t>
            </a:r>
            <a:endParaRPr lang="en-GB" sz="24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9BD76DA6-CB9A-2416-96BB-DF1EB15EDB90}"/>
              </a:ext>
            </a:extLst>
          </p:cNvPr>
          <p:cNvPicPr>
            <a:picLocks noChangeAspect="1"/>
          </p:cNvPicPr>
          <p:nvPr/>
        </p:nvPicPr>
        <p:blipFill>
          <a:blip r:embed="rId4"/>
          <a:stretch>
            <a:fillRect/>
          </a:stretch>
        </p:blipFill>
        <p:spPr>
          <a:xfrm>
            <a:off x="2345394" y="2255704"/>
            <a:ext cx="406400" cy="622300"/>
          </a:xfrm>
          <a:prstGeom prst="rect">
            <a:avLst/>
          </a:prstGeom>
        </p:spPr>
      </p:pic>
      <p:pic>
        <p:nvPicPr>
          <p:cNvPr id="13" name="Picture 12">
            <a:extLst>
              <a:ext uri="{FF2B5EF4-FFF2-40B4-BE49-F238E27FC236}">
                <a16:creationId xmlns:a16="http://schemas.microsoft.com/office/drawing/2014/main" id="{D1F1D7F4-BB0A-85C9-168A-1DE9DD41759D}"/>
              </a:ext>
            </a:extLst>
          </p:cNvPr>
          <p:cNvPicPr>
            <a:picLocks noChangeAspect="1"/>
          </p:cNvPicPr>
          <p:nvPr/>
        </p:nvPicPr>
        <p:blipFill>
          <a:blip r:embed="rId5"/>
          <a:stretch>
            <a:fillRect/>
          </a:stretch>
        </p:blipFill>
        <p:spPr>
          <a:xfrm>
            <a:off x="5877709" y="2281104"/>
            <a:ext cx="292100" cy="571500"/>
          </a:xfrm>
          <a:prstGeom prst="rect">
            <a:avLst/>
          </a:prstGeom>
        </p:spPr>
      </p:pic>
      <p:pic>
        <p:nvPicPr>
          <p:cNvPr id="14" name="Picture 13">
            <a:extLst>
              <a:ext uri="{FF2B5EF4-FFF2-40B4-BE49-F238E27FC236}">
                <a16:creationId xmlns:a16="http://schemas.microsoft.com/office/drawing/2014/main" id="{E4BCF185-E42D-A537-93A4-4AA43419D3C9}"/>
              </a:ext>
            </a:extLst>
          </p:cNvPr>
          <p:cNvPicPr>
            <a:picLocks noChangeAspect="1"/>
          </p:cNvPicPr>
          <p:nvPr/>
        </p:nvPicPr>
        <p:blipFill>
          <a:blip r:embed="rId6"/>
          <a:stretch>
            <a:fillRect/>
          </a:stretch>
        </p:blipFill>
        <p:spPr>
          <a:xfrm>
            <a:off x="9299864" y="2274754"/>
            <a:ext cx="330200" cy="584200"/>
          </a:xfrm>
          <a:prstGeom prst="rect">
            <a:avLst/>
          </a:prstGeom>
        </p:spPr>
      </p:pic>
    </p:spTree>
    <p:extLst>
      <p:ext uri="{BB962C8B-B14F-4D97-AF65-F5344CB8AC3E}">
        <p14:creationId xmlns:p14="http://schemas.microsoft.com/office/powerpoint/2010/main" val="316179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B20101-CA3C-C903-D100-B7D5D0F4169A}"/>
              </a:ext>
            </a:extLst>
          </p:cNvPr>
          <p:cNvPicPr>
            <a:picLocks noChangeAspect="1"/>
          </p:cNvPicPr>
          <p:nvPr/>
        </p:nvPicPr>
        <p:blipFill rotWithShape="1">
          <a:blip r:embed="rId2"/>
          <a:srcRect r="11111"/>
          <a:stretch/>
        </p:blipFill>
        <p:spPr>
          <a:xfrm>
            <a:off x="0" y="0"/>
            <a:ext cx="12192000" cy="6858000"/>
          </a:xfrm>
          <a:prstGeom prst="rect">
            <a:avLst/>
          </a:prstGeom>
        </p:spPr>
      </p:pic>
      <p:sp>
        <p:nvSpPr>
          <p:cNvPr id="9" name="TextBox 4">
            <a:extLst>
              <a:ext uri="{FF2B5EF4-FFF2-40B4-BE49-F238E27FC236}">
                <a16:creationId xmlns:a16="http://schemas.microsoft.com/office/drawing/2014/main" id="{8C27985F-8FB1-3419-4AE4-182D000718C7}"/>
              </a:ext>
            </a:extLst>
          </p:cNvPr>
          <p:cNvSpPr txBox="1">
            <a:spLocks noChangeArrowheads="1"/>
          </p:cNvSpPr>
          <p:nvPr/>
        </p:nvSpPr>
        <p:spPr bwMode="auto">
          <a:xfrm>
            <a:off x="1301179" y="2993374"/>
            <a:ext cx="5112684" cy="108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14000"/>
              </a:lnSpc>
              <a:buNone/>
            </a:pPr>
            <a:r>
              <a:rPr lang="en-GB" sz="60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1899317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5D2D34-24AC-4F1D-A339-732B827D21E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702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57E570-F9C8-7DBA-C5E8-0676C035EF61}"/>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9B29B447-5D37-D799-44D0-156743ECDA1F}"/>
              </a:ext>
            </a:extLst>
          </p:cNvPr>
          <p:cNvPicPr>
            <a:picLocks noGrp="1" noChangeAspect="1"/>
          </p:cNvPicPr>
          <p:nvPr>
            <p:ph sz="quarter" idx="26"/>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r="15170"/>
          <a:stretch/>
        </p:blipFill>
        <p:spPr>
          <a:xfrm>
            <a:off x="6557380" y="712557"/>
            <a:ext cx="5171249" cy="5432885"/>
          </a:xfrm>
        </p:spPr>
      </p:pic>
      <p:sp>
        <p:nvSpPr>
          <p:cNvPr id="4" name="Slide Number Placeholder 3">
            <a:extLst>
              <a:ext uri="{FF2B5EF4-FFF2-40B4-BE49-F238E27FC236}">
                <a16:creationId xmlns:a16="http://schemas.microsoft.com/office/drawing/2014/main" id="{CBE2D357-06AF-B443-8847-4CD59EB4F722}"/>
              </a:ext>
            </a:extLst>
          </p:cNvPr>
          <p:cNvSpPr>
            <a:spLocks noGrp="1"/>
          </p:cNvSpPr>
          <p:nvPr>
            <p:ph type="sldNum" sz="quarter" idx="12"/>
          </p:nvPr>
        </p:nvSpPr>
        <p:spPr/>
        <p:txBody>
          <a:bodyPr anchor="ctr">
            <a:normAutofit/>
          </a:bodyPr>
          <a:lstStyle/>
          <a:p>
            <a:pPr>
              <a:spcAft>
                <a:spcPts val="600"/>
              </a:spcAft>
            </a:pPr>
            <a:fld id="{000F0B2A-C865-45B4-8C04-2C5E71C9812A}" type="slidenum">
              <a:rPr lang="en-GB" smtClean="0"/>
              <a:pPr>
                <a:spcAft>
                  <a:spcPts val="600"/>
                </a:spcAft>
              </a:pPr>
              <a:t>4</a:t>
            </a:fld>
            <a:endParaRPr lang="en-GB"/>
          </a:p>
        </p:txBody>
      </p:sp>
      <p:sp>
        <p:nvSpPr>
          <p:cNvPr id="23" name="Text Placeholder 5">
            <a:extLst>
              <a:ext uri="{FF2B5EF4-FFF2-40B4-BE49-F238E27FC236}">
                <a16:creationId xmlns:a16="http://schemas.microsoft.com/office/drawing/2014/main" id="{D178C241-8DF9-7D4C-7903-79CDFCCB05D3}"/>
              </a:ext>
            </a:extLst>
          </p:cNvPr>
          <p:cNvSpPr>
            <a:spLocks noGrp="1"/>
          </p:cNvSpPr>
          <p:nvPr>
            <p:ph type="body" sz="quarter" idx="14"/>
          </p:nvPr>
        </p:nvSpPr>
        <p:spPr>
          <a:xfrm>
            <a:off x="924751" y="1516404"/>
            <a:ext cx="4673372" cy="4016658"/>
          </a:xfrm>
        </p:spPr>
        <p:txBody>
          <a:bodyPr>
            <a:normAutofit fontScale="92500" lnSpcReduction="10000"/>
          </a:bodyPr>
          <a:lstStyle/>
          <a:p>
            <a:pPr marL="0" indent="0" algn="ctr">
              <a:buNone/>
            </a:pPr>
            <a:r>
              <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rPr>
              <a:t>“My memory was shot to pieces. I was taking so many notes in meetings, and I just couldn’t think on my feet anymore. It felt at times that I was barely able to contribute. So, I left the job I loved”</a:t>
            </a:r>
          </a:p>
        </p:txBody>
      </p:sp>
      <p:sp>
        <p:nvSpPr>
          <p:cNvPr id="13" name="Title 12">
            <a:extLst>
              <a:ext uri="{FF2B5EF4-FFF2-40B4-BE49-F238E27FC236}">
                <a16:creationId xmlns:a16="http://schemas.microsoft.com/office/drawing/2014/main" id="{EAD1AFBA-421F-C66E-0221-7E9D3E698440}"/>
              </a:ext>
            </a:extLst>
          </p:cNvPr>
          <p:cNvSpPr>
            <a:spLocks noGrp="1"/>
          </p:cNvSpPr>
          <p:nvPr>
            <p:ph type="title"/>
          </p:nvPr>
        </p:nvSpPr>
        <p:spPr>
          <a:xfrm>
            <a:off x="6742393" y="3218053"/>
            <a:ext cx="4801221" cy="2927389"/>
          </a:xfrm>
        </p:spPr>
        <p:txBody>
          <a:bodyPr anchor="ctr">
            <a:noAutofit/>
          </a:bodyPr>
          <a:lstStyle/>
          <a:p>
            <a:r>
              <a:rPr lang="en-GB" sz="3600">
                <a:solidFill>
                  <a:schemeClr val="bg1"/>
                </a:solidFill>
                <a:latin typeface="Open Sans" panose="020B0606030504020204" pitchFamily="34" charset="0"/>
                <a:ea typeface="Open Sans" panose="020B0606030504020204" pitchFamily="34" charset="0"/>
                <a:cs typeface="Open Sans" panose="020B0606030504020204" pitchFamily="34" charset="0"/>
              </a:rPr>
              <a:t>I’m Valentina and I resigned from my job as a Senior Manager due to the menopause</a:t>
            </a:r>
          </a:p>
        </p:txBody>
      </p:sp>
      <p:pic>
        <p:nvPicPr>
          <p:cNvPr id="3" name="Valentina's story">
            <a:hlinkClick r:id="" action="ppaction://media"/>
            <a:extLst>
              <a:ext uri="{FF2B5EF4-FFF2-40B4-BE49-F238E27FC236}">
                <a16:creationId xmlns:a16="http://schemas.microsoft.com/office/drawing/2014/main" id="{F17330F5-E8E3-0BFF-E3F1-2266BE5FA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75490" y="5411797"/>
            <a:ext cx="406400" cy="406400"/>
          </a:xfrm>
          <a:prstGeom prst="rect">
            <a:avLst/>
          </a:prstGeom>
        </p:spPr>
      </p:pic>
      <p:pic>
        <p:nvPicPr>
          <p:cNvPr id="10" name="Picture 9">
            <a:extLst>
              <a:ext uri="{FF2B5EF4-FFF2-40B4-BE49-F238E27FC236}">
                <a16:creationId xmlns:a16="http://schemas.microsoft.com/office/drawing/2014/main" id="{FC5AE0F1-924E-AE20-27E0-FC8C2654B206}"/>
              </a:ext>
            </a:extLst>
          </p:cNvPr>
          <p:cNvPicPr>
            <a:picLocks noChangeAspect="1"/>
          </p:cNvPicPr>
          <p:nvPr/>
        </p:nvPicPr>
        <p:blipFill>
          <a:blip r:embed="rId8"/>
          <a:stretch>
            <a:fillRect/>
          </a:stretch>
        </p:blipFill>
        <p:spPr>
          <a:xfrm>
            <a:off x="11222891" y="5900008"/>
            <a:ext cx="838200" cy="819150"/>
          </a:xfrm>
          <a:prstGeom prst="rect">
            <a:avLst/>
          </a:prstGeom>
        </p:spPr>
      </p:pic>
    </p:spTree>
    <p:extLst>
      <p:ext uri="{BB962C8B-B14F-4D97-AF65-F5344CB8AC3E}">
        <p14:creationId xmlns:p14="http://schemas.microsoft.com/office/powerpoint/2010/main" val="5479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88FA77-7E82-C2BB-624D-25367EA1DCAD}"/>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E32FE92-2136-6609-6E3A-334EE9BFAD43}"/>
              </a:ext>
            </a:extLst>
          </p:cNvPr>
          <p:cNvPicPr>
            <a:picLocks noChangeAspect="1"/>
          </p:cNvPicPr>
          <p:nvPr/>
        </p:nvPicPr>
        <p:blipFill rotWithShape="1">
          <a:blip r:embed="rId5">
            <a:duotone>
              <a:prstClr val="black"/>
              <a:schemeClr val="tx2">
                <a:tint val="45000"/>
                <a:satMod val="400000"/>
              </a:schemeClr>
            </a:duotone>
          </a:blip>
          <a:srcRect l="8440" r="21908"/>
          <a:stretch/>
        </p:blipFill>
        <p:spPr>
          <a:xfrm>
            <a:off x="7265885" y="0"/>
            <a:ext cx="4960621" cy="6858000"/>
          </a:xfrm>
          <a:prstGeom prst="rect">
            <a:avLst/>
          </a:prstGeom>
        </p:spPr>
      </p:pic>
      <p:sp>
        <p:nvSpPr>
          <p:cNvPr id="4" name="Slide Number Placeholder 3">
            <a:extLst>
              <a:ext uri="{FF2B5EF4-FFF2-40B4-BE49-F238E27FC236}">
                <a16:creationId xmlns:a16="http://schemas.microsoft.com/office/drawing/2014/main" id="{CBE2D357-06AF-B443-8847-4CD59EB4F722}"/>
              </a:ext>
            </a:extLst>
          </p:cNvPr>
          <p:cNvSpPr>
            <a:spLocks noGrp="1"/>
          </p:cNvSpPr>
          <p:nvPr>
            <p:ph type="sldNum" sz="quarter" idx="12"/>
          </p:nvPr>
        </p:nvSpPr>
        <p:spPr/>
        <p:txBody>
          <a:bodyPr/>
          <a:lstStyle/>
          <a:p>
            <a:fld id="{000F0B2A-C865-45B4-8C04-2C5E71C9812A}" type="slidenum">
              <a:rPr lang="en-GB" smtClean="0"/>
              <a:t>5</a:t>
            </a:fld>
            <a:endParaRPr lang="en-GB"/>
          </a:p>
        </p:txBody>
      </p:sp>
      <p:sp>
        <p:nvSpPr>
          <p:cNvPr id="15" name="Text Placeholder 14">
            <a:extLst>
              <a:ext uri="{FF2B5EF4-FFF2-40B4-BE49-F238E27FC236}">
                <a16:creationId xmlns:a16="http://schemas.microsoft.com/office/drawing/2014/main" id="{DA2E7AAA-8CED-F6E8-D1D3-B319363AF535}"/>
              </a:ext>
            </a:extLst>
          </p:cNvPr>
          <p:cNvSpPr>
            <a:spLocks noGrp="1"/>
          </p:cNvSpPr>
          <p:nvPr>
            <p:ph type="body" sz="quarter" idx="14"/>
          </p:nvPr>
        </p:nvSpPr>
        <p:spPr>
          <a:xfrm>
            <a:off x="1069876" y="1319058"/>
            <a:ext cx="4960620" cy="4219884"/>
          </a:xfrm>
        </p:spPr>
        <p:txBody>
          <a:bodyPr>
            <a:normAutofit lnSpcReduction="10000"/>
          </a:bodyPr>
          <a:lstStyle/>
          <a:p>
            <a:pPr marL="0" indent="0" algn="ctr">
              <a:buNone/>
            </a:pPr>
            <a:r>
              <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rPr>
              <a:t>“The pain comes out of nowhere. I am at work or with friends and suddenly can’t walk and am throwing up from the pain. </a:t>
            </a:r>
          </a:p>
          <a:p>
            <a:pPr marL="0" indent="0" algn="ctr">
              <a:buNone/>
            </a:pPr>
            <a:endPar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rPr>
              <a:t>Not knowing when it’s coming is the hardest part – I just want someone to  know something to help me live a normal life”</a:t>
            </a:r>
          </a:p>
        </p:txBody>
      </p:sp>
      <p:sp>
        <p:nvSpPr>
          <p:cNvPr id="13" name="Title 12">
            <a:extLst>
              <a:ext uri="{FF2B5EF4-FFF2-40B4-BE49-F238E27FC236}">
                <a16:creationId xmlns:a16="http://schemas.microsoft.com/office/drawing/2014/main" id="{EAD1AFBA-421F-C66E-0221-7E9D3E698440}"/>
              </a:ext>
            </a:extLst>
          </p:cNvPr>
          <p:cNvSpPr>
            <a:spLocks noGrp="1"/>
          </p:cNvSpPr>
          <p:nvPr>
            <p:ph type="title"/>
          </p:nvPr>
        </p:nvSpPr>
        <p:spPr>
          <a:xfrm>
            <a:off x="7308222" y="2239773"/>
            <a:ext cx="4469545" cy="3909108"/>
          </a:xfrm>
        </p:spPr>
        <p:txBody>
          <a:bodyPr>
            <a:noAutofit/>
          </a:bodyPr>
          <a:lstStyle/>
          <a:p>
            <a:r>
              <a:rPr lang="en-GB" sz="3600">
                <a:solidFill>
                  <a:schemeClr val="bg1"/>
                </a:solidFill>
                <a:latin typeface="Open Sans" panose="020B0606030504020204" pitchFamily="34" charset="0"/>
                <a:ea typeface="Open Sans" panose="020B0606030504020204" pitchFamily="34" charset="0"/>
                <a:cs typeface="Open Sans" panose="020B0606030504020204" pitchFamily="34" charset="0"/>
              </a:rPr>
              <a:t>I’m Fatima, it took me years to get diagnosed with </a:t>
            </a:r>
            <a:r>
              <a:rPr lang="en-GB" sz="3600" b="1">
                <a:solidFill>
                  <a:schemeClr val="bg1"/>
                </a:solidFill>
                <a:latin typeface="Open Sans" panose="020B0606030504020204" pitchFamily="34" charset="0"/>
                <a:ea typeface="Open Sans" panose="020B0606030504020204" pitchFamily="34" charset="0"/>
                <a:cs typeface="Open Sans" panose="020B0606030504020204" pitchFamily="34" charset="0"/>
              </a:rPr>
              <a:t>endometriosis</a:t>
            </a:r>
            <a:r>
              <a:rPr lang="en-GB" sz="3600">
                <a:solidFill>
                  <a:schemeClr val="bg1"/>
                </a:solidFill>
                <a:latin typeface="Open Sans" panose="020B0606030504020204" pitchFamily="34" charset="0"/>
                <a:ea typeface="Open Sans" panose="020B0606030504020204" pitchFamily="34" charset="0"/>
                <a:cs typeface="Open Sans" panose="020B0606030504020204" pitchFamily="34" charset="0"/>
              </a:rPr>
              <a:t> and there’s little that is known to help me</a:t>
            </a:r>
          </a:p>
        </p:txBody>
      </p:sp>
      <p:pic>
        <p:nvPicPr>
          <p:cNvPr id="14" name="Picture 13">
            <a:extLst>
              <a:ext uri="{FF2B5EF4-FFF2-40B4-BE49-F238E27FC236}">
                <a16:creationId xmlns:a16="http://schemas.microsoft.com/office/drawing/2014/main" id="{C17FCE49-84F7-F813-D503-F2CB9D6C3486}"/>
              </a:ext>
            </a:extLst>
          </p:cNvPr>
          <p:cNvPicPr>
            <a:picLocks noChangeAspect="1"/>
          </p:cNvPicPr>
          <p:nvPr/>
        </p:nvPicPr>
        <p:blipFill>
          <a:blip r:embed="rId6"/>
          <a:stretch>
            <a:fillRect/>
          </a:stretch>
        </p:blipFill>
        <p:spPr>
          <a:xfrm>
            <a:off x="11222891" y="5900008"/>
            <a:ext cx="838200" cy="819150"/>
          </a:xfrm>
          <a:prstGeom prst="rect">
            <a:avLst/>
          </a:prstGeom>
        </p:spPr>
      </p:pic>
      <p:pic>
        <p:nvPicPr>
          <p:cNvPr id="3" name="Fatima">
            <a:hlinkClick r:id="" action="ppaction://media"/>
            <a:extLst>
              <a:ext uri="{FF2B5EF4-FFF2-40B4-BE49-F238E27FC236}">
                <a16:creationId xmlns:a16="http://schemas.microsoft.com/office/drawing/2014/main" id="{BB0F0989-A872-023D-D4AE-CE141C70D0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46986" y="381861"/>
            <a:ext cx="406400" cy="406400"/>
          </a:xfrm>
          <a:prstGeom prst="rect">
            <a:avLst/>
          </a:prstGeom>
        </p:spPr>
      </p:pic>
    </p:spTree>
    <p:extLst>
      <p:ext uri="{BB962C8B-B14F-4D97-AF65-F5344CB8AC3E}">
        <p14:creationId xmlns:p14="http://schemas.microsoft.com/office/powerpoint/2010/main" val="33351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CBD801A7-5AD1-8246-8074-3282F4C774AD}"/>
              </a:ext>
            </a:extLst>
          </p:cNvPr>
          <p:cNvSpPr/>
          <p:nvPr/>
        </p:nvSpPr>
        <p:spPr>
          <a:xfrm>
            <a:off x="0" y="0"/>
            <a:ext cx="12192000" cy="6858000"/>
          </a:xfrm>
          <a:prstGeom prst="rect">
            <a:avLst/>
          </a:prstGeom>
          <a:solidFill>
            <a:srgbClr val="F7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5046FE-D377-9ED3-DC91-306D81B72AE0}"/>
              </a:ext>
            </a:extLst>
          </p:cNvPr>
          <p:cNvPicPr>
            <a:picLocks noChangeAspect="1"/>
          </p:cNvPicPr>
          <p:nvPr/>
        </p:nvPicPr>
        <p:blipFill>
          <a:blip r:embed="rId3"/>
          <a:srcRect/>
          <a:stretch/>
        </p:blipFill>
        <p:spPr>
          <a:xfrm>
            <a:off x="416585" y="303535"/>
            <a:ext cx="11339999" cy="6302460"/>
          </a:xfrm>
          <a:prstGeom prst="rect">
            <a:avLst/>
          </a:prstGeom>
        </p:spPr>
      </p:pic>
      <p:pic>
        <p:nvPicPr>
          <p:cNvPr id="32" name="Picture 31">
            <a:extLst>
              <a:ext uri="{FF2B5EF4-FFF2-40B4-BE49-F238E27FC236}">
                <a16:creationId xmlns:a16="http://schemas.microsoft.com/office/drawing/2014/main" id="{982E2617-83D0-E545-93D3-2C499FF458AF}"/>
              </a:ext>
            </a:extLst>
          </p:cNvPr>
          <p:cNvPicPr>
            <a:picLocks/>
          </p:cNvPicPr>
          <p:nvPr/>
        </p:nvPicPr>
        <p:blipFill>
          <a:blip r:embed="rId4"/>
          <a:srcRect t="11023" b="11023"/>
          <a:stretch/>
        </p:blipFill>
        <p:spPr>
          <a:xfrm>
            <a:off x="6079517" y="938980"/>
            <a:ext cx="2520000" cy="2520000"/>
          </a:xfrm>
          <a:prstGeom prst="roundRect">
            <a:avLst>
              <a:gd name="adj" fmla="val 0"/>
            </a:avLst>
          </a:prstGeom>
        </p:spPr>
      </p:pic>
      <p:pic>
        <p:nvPicPr>
          <p:cNvPr id="34" name="Picture 33">
            <a:extLst>
              <a:ext uri="{FF2B5EF4-FFF2-40B4-BE49-F238E27FC236}">
                <a16:creationId xmlns:a16="http://schemas.microsoft.com/office/drawing/2014/main" id="{B1A74DBB-2A94-D54D-A1D4-7CE1E8851B8F}"/>
              </a:ext>
            </a:extLst>
          </p:cNvPr>
          <p:cNvPicPr>
            <a:picLocks/>
          </p:cNvPicPr>
          <p:nvPr/>
        </p:nvPicPr>
        <p:blipFill>
          <a:blip r:embed="rId5"/>
          <a:srcRect l="1872" r="1872"/>
          <a:stretch/>
        </p:blipFill>
        <p:spPr>
          <a:xfrm>
            <a:off x="6079517" y="3456710"/>
            <a:ext cx="2520000" cy="2520000"/>
          </a:xfrm>
          <a:prstGeom prst="roundRect">
            <a:avLst>
              <a:gd name="adj" fmla="val 0"/>
            </a:avLst>
          </a:prstGeom>
        </p:spPr>
      </p:pic>
      <p:pic>
        <p:nvPicPr>
          <p:cNvPr id="31" name="Picture 30">
            <a:extLst>
              <a:ext uri="{FF2B5EF4-FFF2-40B4-BE49-F238E27FC236}">
                <a16:creationId xmlns:a16="http://schemas.microsoft.com/office/drawing/2014/main" id="{BD309AFB-1743-EA40-8D6B-1780ED361F7F}"/>
              </a:ext>
            </a:extLst>
          </p:cNvPr>
          <p:cNvPicPr>
            <a:picLocks/>
          </p:cNvPicPr>
          <p:nvPr/>
        </p:nvPicPr>
        <p:blipFill>
          <a:blip r:embed="rId6"/>
          <a:srcRect t="15474" b="15474"/>
          <a:stretch/>
        </p:blipFill>
        <p:spPr>
          <a:xfrm>
            <a:off x="3566585" y="938980"/>
            <a:ext cx="2520000" cy="2520000"/>
          </a:xfrm>
          <a:prstGeom prst="roundRect">
            <a:avLst>
              <a:gd name="adj" fmla="val 0"/>
            </a:avLst>
          </a:prstGeom>
        </p:spPr>
      </p:pic>
      <p:pic>
        <p:nvPicPr>
          <p:cNvPr id="33" name="Picture 32">
            <a:extLst>
              <a:ext uri="{FF2B5EF4-FFF2-40B4-BE49-F238E27FC236}">
                <a16:creationId xmlns:a16="http://schemas.microsoft.com/office/drawing/2014/main" id="{62F2B181-C49E-D04D-9DD4-4F89009121D2}"/>
              </a:ext>
            </a:extLst>
          </p:cNvPr>
          <p:cNvPicPr>
            <a:picLocks/>
          </p:cNvPicPr>
          <p:nvPr/>
        </p:nvPicPr>
        <p:blipFill>
          <a:blip r:embed="rId7"/>
          <a:srcRect l="5521" r="5521"/>
          <a:stretch/>
        </p:blipFill>
        <p:spPr>
          <a:xfrm>
            <a:off x="3566585" y="3456710"/>
            <a:ext cx="2520000" cy="2520000"/>
          </a:xfrm>
          <a:prstGeom prst="roundRect">
            <a:avLst>
              <a:gd name="adj" fmla="val 0"/>
            </a:avLst>
          </a:prstGeom>
        </p:spPr>
      </p:pic>
    </p:spTree>
    <p:extLst>
      <p:ext uri="{BB962C8B-B14F-4D97-AF65-F5344CB8AC3E}">
        <p14:creationId xmlns:p14="http://schemas.microsoft.com/office/powerpoint/2010/main" val="242462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750" fill="hold"/>
                                        <p:tgtEl>
                                          <p:spTgt spid="31"/>
                                        </p:tgtEl>
                                      </p:cBhvr>
                                      <p:by x="50000" y="50000"/>
                                    </p:animScale>
                                  </p:childTnLst>
                                </p:cTn>
                              </p:par>
                              <p:par>
                                <p:cTn id="7" presetID="6" presetClass="emph" presetSubtype="0" accel="50000" decel="50000" fill="hold" nodeType="withEffect">
                                  <p:stCondLst>
                                    <p:cond delay="0"/>
                                  </p:stCondLst>
                                  <p:childTnLst>
                                    <p:animScale>
                                      <p:cBhvr>
                                        <p:cTn id="8" dur="750" fill="hold"/>
                                        <p:tgtEl>
                                          <p:spTgt spid="32"/>
                                        </p:tgtEl>
                                      </p:cBhvr>
                                      <p:by x="50000" y="50000"/>
                                    </p:animScale>
                                  </p:childTnLst>
                                </p:cTn>
                              </p:par>
                              <p:par>
                                <p:cTn id="9" presetID="6" presetClass="emph" presetSubtype="0" accel="50000" decel="50000" fill="hold" nodeType="withEffect">
                                  <p:stCondLst>
                                    <p:cond delay="0"/>
                                  </p:stCondLst>
                                  <p:childTnLst>
                                    <p:animScale>
                                      <p:cBhvr>
                                        <p:cTn id="10" dur="750" fill="hold"/>
                                        <p:tgtEl>
                                          <p:spTgt spid="33"/>
                                        </p:tgtEl>
                                      </p:cBhvr>
                                      <p:by x="50000" y="50000"/>
                                    </p:animScale>
                                  </p:childTnLst>
                                </p:cTn>
                              </p:par>
                              <p:par>
                                <p:cTn id="11" presetID="6" presetClass="emph" presetSubtype="0" accel="50000" decel="50000" fill="hold" nodeType="withEffect">
                                  <p:stCondLst>
                                    <p:cond delay="0"/>
                                  </p:stCondLst>
                                  <p:childTnLst>
                                    <p:animScale>
                                      <p:cBhvr>
                                        <p:cTn id="12" dur="750" fill="hold"/>
                                        <p:tgtEl>
                                          <p:spTgt spid="34"/>
                                        </p:tgtEl>
                                      </p:cBhvr>
                                      <p:by x="50000" y="50000"/>
                                    </p:animScale>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6C477B08-F38F-ABA1-A9DF-638972AC6FAA}"/>
              </a:ext>
            </a:extLst>
          </p:cNvPr>
          <p:cNvSpPr txBox="1">
            <a:spLocks noChangeArrowheads="1"/>
          </p:cNvSpPr>
          <p:nvPr/>
        </p:nvSpPr>
        <p:spPr bwMode="auto">
          <a:xfrm>
            <a:off x="1395256" y="2459504"/>
            <a:ext cx="31160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buNone/>
            </a:pPr>
            <a:r>
              <a:rPr lang="en-GB" sz="4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It’s time to stop living with it</a:t>
            </a:r>
          </a:p>
        </p:txBody>
      </p:sp>
      <p:pic>
        <p:nvPicPr>
          <p:cNvPr id="2" name="Picture 1">
            <a:extLst>
              <a:ext uri="{FF2B5EF4-FFF2-40B4-BE49-F238E27FC236}">
                <a16:creationId xmlns:a16="http://schemas.microsoft.com/office/drawing/2014/main" id="{4EA7368D-BB20-8492-42FD-47B73310BEA9}"/>
              </a:ext>
            </a:extLst>
          </p:cNvPr>
          <p:cNvPicPr>
            <a:picLocks noChangeAspect="1"/>
          </p:cNvPicPr>
          <p:nvPr/>
        </p:nvPicPr>
        <p:blipFill rotWithShape="1">
          <a:blip r:embed="rId3"/>
          <a:srcRect l="38351" r="17205"/>
          <a:stretch/>
        </p:blipFill>
        <p:spPr>
          <a:xfrm>
            <a:off x="6096000" y="0"/>
            <a:ext cx="6095999" cy="6858000"/>
          </a:xfrm>
          <a:prstGeom prst="rect">
            <a:avLst/>
          </a:prstGeom>
        </p:spPr>
      </p:pic>
    </p:spTree>
    <p:extLst>
      <p:ext uri="{BB962C8B-B14F-4D97-AF65-F5344CB8AC3E}">
        <p14:creationId xmlns:p14="http://schemas.microsoft.com/office/powerpoint/2010/main" val="324295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105261-FF10-59F1-D91B-A9D12227EF1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564330" y="-1508933"/>
            <a:ext cx="18095951" cy="10231172"/>
          </a:xfrm>
          <a:prstGeom prst="rect">
            <a:avLst/>
          </a:prstGeom>
        </p:spPr>
      </p:pic>
      <p:sp>
        <p:nvSpPr>
          <p:cNvPr id="14" name="Rectangle 13">
            <a:extLst>
              <a:ext uri="{FF2B5EF4-FFF2-40B4-BE49-F238E27FC236}">
                <a16:creationId xmlns:a16="http://schemas.microsoft.com/office/drawing/2014/main" id="{EC21CD36-949E-916D-F8E7-64D231722340}"/>
              </a:ext>
            </a:extLst>
          </p:cNvPr>
          <p:cNvSpPr/>
          <p:nvPr/>
        </p:nvSpPr>
        <p:spPr>
          <a:xfrm>
            <a:off x="4524" y="-2"/>
            <a:ext cx="12192000" cy="6893169"/>
          </a:xfrm>
          <a:prstGeom prst="rect">
            <a:avLst/>
          </a:prstGeom>
          <a:solidFill>
            <a:schemeClr val="tx1">
              <a:lumMod val="95000"/>
              <a:lumOff val="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2" name="Date Placeholder 1">
            <a:extLst>
              <a:ext uri="{FF2B5EF4-FFF2-40B4-BE49-F238E27FC236}">
                <a16:creationId xmlns:a16="http://schemas.microsoft.com/office/drawing/2014/main" id="{68B52999-5024-9ED2-18A7-DA9B0F300B1D}"/>
              </a:ext>
            </a:extLst>
          </p:cNvPr>
          <p:cNvSpPr>
            <a:spLocks noGrp="1"/>
          </p:cNvSpPr>
          <p:nvPr>
            <p:ph type="dt" sz="half" idx="4294967295"/>
          </p:nvPr>
        </p:nvSpPr>
        <p:spPr>
          <a:xfrm>
            <a:off x="152400" y="6411770"/>
            <a:ext cx="2743200" cy="365125"/>
          </a:xfrm>
        </p:spPr>
        <p:txBody>
          <a:bodyPr/>
          <a:lstStyle/>
          <a:p>
            <a:r>
              <a:rPr lang="tr-TR"/>
              <a:t>© Profusion</a:t>
            </a:r>
            <a:endParaRPr lang="en-TR"/>
          </a:p>
        </p:txBody>
      </p:sp>
      <p:sp>
        <p:nvSpPr>
          <p:cNvPr id="4" name="Slide Number Placeholder 3">
            <a:extLst>
              <a:ext uri="{FF2B5EF4-FFF2-40B4-BE49-F238E27FC236}">
                <a16:creationId xmlns:a16="http://schemas.microsoft.com/office/drawing/2014/main" id="{CBE2D357-06AF-B443-8847-4CD59EB4F722}"/>
              </a:ext>
            </a:extLst>
          </p:cNvPr>
          <p:cNvSpPr>
            <a:spLocks noGrp="1"/>
          </p:cNvSpPr>
          <p:nvPr>
            <p:ph type="sldNum" sz="quarter" idx="4294967295"/>
          </p:nvPr>
        </p:nvSpPr>
        <p:spPr>
          <a:xfrm>
            <a:off x="9296400" y="6411770"/>
            <a:ext cx="2743200" cy="365125"/>
          </a:xfrm>
        </p:spPr>
        <p:txBody>
          <a:bodyPr/>
          <a:lstStyle/>
          <a:p>
            <a:fld id="{000F0B2A-C865-45B4-8C04-2C5E71C9812A}" type="slidenum">
              <a:rPr lang="en-GB" smtClean="0"/>
              <a:t>8</a:t>
            </a:fld>
            <a:endParaRPr lang="en-GB"/>
          </a:p>
        </p:txBody>
      </p:sp>
      <p:sp>
        <p:nvSpPr>
          <p:cNvPr id="7" name="Title 6">
            <a:extLst>
              <a:ext uri="{FF2B5EF4-FFF2-40B4-BE49-F238E27FC236}">
                <a16:creationId xmlns:a16="http://schemas.microsoft.com/office/drawing/2014/main" id="{ABB496A8-4951-B516-B010-C9C1E146DE1C}"/>
              </a:ext>
            </a:extLst>
          </p:cNvPr>
          <p:cNvSpPr>
            <a:spLocks noGrp="1"/>
          </p:cNvSpPr>
          <p:nvPr>
            <p:ph type="title"/>
          </p:nvPr>
        </p:nvSpPr>
        <p:spPr>
          <a:xfrm>
            <a:off x="545660" y="2008862"/>
            <a:ext cx="10801350" cy="798015"/>
          </a:xfrm>
        </p:spPr>
        <p:txBody>
          <a:bodyPr>
            <a:normAutofit/>
          </a:body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OUR MISSION</a:t>
            </a:r>
          </a:p>
        </p:txBody>
      </p:sp>
      <p:sp>
        <p:nvSpPr>
          <p:cNvPr id="6" name="TextBox 5">
            <a:extLst>
              <a:ext uri="{FF2B5EF4-FFF2-40B4-BE49-F238E27FC236}">
                <a16:creationId xmlns:a16="http://schemas.microsoft.com/office/drawing/2014/main" id="{9D603445-2F4A-64DD-122E-01D157785A01}"/>
              </a:ext>
            </a:extLst>
          </p:cNvPr>
          <p:cNvSpPr txBox="1"/>
          <p:nvPr/>
        </p:nvSpPr>
        <p:spPr>
          <a:xfrm>
            <a:off x="1041578" y="3446583"/>
            <a:ext cx="9984487" cy="1477328"/>
          </a:xfrm>
          <a:prstGeom prst="rect">
            <a:avLst/>
          </a:prstGeom>
          <a:noFill/>
        </p:spPr>
        <p:txBody>
          <a:bodyPr wrap="square" rtlCol="0">
            <a:spAutoFit/>
          </a:bodyPr>
          <a:lstStyle/>
          <a:p>
            <a:pPr algn="ctr"/>
            <a:r>
              <a:rPr lang="en-GB" sz="36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Our mission is to fill the void of data to enable better outcomes for women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12AEA88B-A628-86C8-C43B-1454E0A05970}"/>
              </a:ext>
            </a:extLst>
          </p:cNvPr>
          <p:cNvCxnSpPr/>
          <p:nvPr/>
        </p:nvCxnSpPr>
        <p:spPr>
          <a:xfrm>
            <a:off x="4565857" y="2920753"/>
            <a:ext cx="2760955" cy="0"/>
          </a:xfrm>
          <a:prstGeom prst="line">
            <a:avLst/>
          </a:prstGeom>
          <a:ln w="19050">
            <a:solidFill>
              <a:srgbClr val="E2646D"/>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631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DD3FBB-F5D4-97D8-B647-B7BCCA3AC543}"/>
              </a:ext>
            </a:extLst>
          </p:cNvPr>
          <p:cNvSpPr/>
          <p:nvPr/>
        </p:nvSpPr>
        <p:spPr>
          <a:xfrm>
            <a:off x="0" y="0"/>
            <a:ext cx="12192000" cy="6858000"/>
          </a:xfrm>
          <a:prstGeom prst="rect">
            <a:avLst/>
          </a:prstGeom>
          <a:solidFill>
            <a:srgbClr val="D7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E8173B-AB9E-563E-CB20-EB62939E6EE0}"/>
              </a:ext>
            </a:extLst>
          </p:cNvPr>
          <p:cNvSpPr txBox="1"/>
          <p:nvPr/>
        </p:nvSpPr>
        <p:spPr>
          <a:xfrm>
            <a:off x="3047999" y="1105659"/>
            <a:ext cx="6096000" cy="769441"/>
          </a:xfrm>
          <a:prstGeom prst="rect">
            <a:avLst/>
          </a:prstGeom>
          <a:noFill/>
        </p:spPr>
        <p:txBody>
          <a:bodyPr wrap="square">
            <a:spAutoFit/>
          </a:bodyPr>
          <a:lstStyle/>
          <a:p>
            <a:pPr algn="ctr" fontAlgn="base">
              <a:buNone/>
            </a:pPr>
            <a:r>
              <a:rPr lang="en-GB" sz="4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do we face?</a:t>
            </a:r>
          </a:p>
        </p:txBody>
      </p:sp>
      <p:grpSp>
        <p:nvGrpSpPr>
          <p:cNvPr id="19" name="Group 18">
            <a:extLst>
              <a:ext uri="{FF2B5EF4-FFF2-40B4-BE49-F238E27FC236}">
                <a16:creationId xmlns:a16="http://schemas.microsoft.com/office/drawing/2014/main" id="{6E076B10-B9EE-5685-0EA3-B59B9AC27E4C}"/>
              </a:ext>
            </a:extLst>
          </p:cNvPr>
          <p:cNvGrpSpPr/>
          <p:nvPr/>
        </p:nvGrpSpPr>
        <p:grpSpPr>
          <a:xfrm>
            <a:off x="4632398" y="2718916"/>
            <a:ext cx="2877772" cy="2335363"/>
            <a:chOff x="4632398" y="2842486"/>
            <a:chExt cx="2877772" cy="2335363"/>
          </a:xfrm>
        </p:grpSpPr>
        <p:sp>
          <p:nvSpPr>
            <p:cNvPr id="13" name="Rounded Rectangle 12">
              <a:extLst>
                <a:ext uri="{FF2B5EF4-FFF2-40B4-BE49-F238E27FC236}">
                  <a16:creationId xmlns:a16="http://schemas.microsoft.com/office/drawing/2014/main" id="{A9A32A46-A5E4-47B8-123D-A90CF470F789}"/>
                </a:ext>
              </a:extLst>
            </p:cNvPr>
            <p:cNvSpPr/>
            <p:nvPr/>
          </p:nvSpPr>
          <p:spPr>
            <a:xfrm>
              <a:off x="4632398" y="2842486"/>
              <a:ext cx="2877772" cy="2335363"/>
            </a:xfrm>
            <a:prstGeom prst="roundRect">
              <a:avLst/>
            </a:prstGeom>
            <a:solidFill>
              <a:schemeClr val="bg1">
                <a:alpha val="8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8866B9-0774-F641-8BB3-548E58356D75}"/>
                </a:ext>
              </a:extLst>
            </p:cNvPr>
            <p:cNvSpPr txBox="1"/>
            <p:nvPr/>
          </p:nvSpPr>
          <p:spPr>
            <a:xfrm>
              <a:off x="5016683" y="4056859"/>
              <a:ext cx="2109202" cy="804900"/>
            </a:xfrm>
            <a:prstGeom prst="rect">
              <a:avLst/>
            </a:prstGeom>
            <a:noFill/>
          </p:spPr>
          <p:txBody>
            <a:bodyPr wrap="square" rtlCol="0">
              <a:spAutoFit/>
            </a:bodyPr>
            <a:lstStyle/>
            <a:p>
              <a:pPr algn="ctr" fontAlgn="base">
                <a:lnSpc>
                  <a:spcPct val="120000"/>
                </a:lnSpc>
              </a:pPr>
              <a:r>
                <a:rPr lang="en-GB" sz="20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Lack of </a:t>
              </a:r>
              <a:r>
                <a:rPr lang="en-GB"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representation</a:t>
              </a:r>
            </a:p>
          </p:txBody>
        </p:sp>
        <p:pic>
          <p:nvPicPr>
            <p:cNvPr id="15" name="Picture 14">
              <a:extLst>
                <a:ext uri="{FF2B5EF4-FFF2-40B4-BE49-F238E27FC236}">
                  <a16:creationId xmlns:a16="http://schemas.microsoft.com/office/drawing/2014/main" id="{D1370D42-A802-129E-60A9-00B0AB3CFA14}"/>
                </a:ext>
              </a:extLst>
            </p:cNvPr>
            <p:cNvPicPr>
              <a:picLocks noChangeAspect="1"/>
            </p:cNvPicPr>
            <p:nvPr/>
          </p:nvPicPr>
          <p:blipFill>
            <a:blip r:embed="rId3"/>
            <a:stretch>
              <a:fillRect/>
            </a:stretch>
          </p:blipFill>
          <p:spPr>
            <a:xfrm>
              <a:off x="5761938" y="3368821"/>
              <a:ext cx="668123" cy="452268"/>
            </a:xfrm>
            <a:prstGeom prst="rect">
              <a:avLst/>
            </a:prstGeom>
          </p:spPr>
        </p:pic>
      </p:grpSp>
      <p:grpSp>
        <p:nvGrpSpPr>
          <p:cNvPr id="18" name="Group 17">
            <a:extLst>
              <a:ext uri="{FF2B5EF4-FFF2-40B4-BE49-F238E27FC236}">
                <a16:creationId xmlns:a16="http://schemas.microsoft.com/office/drawing/2014/main" id="{00817104-07C0-C4D2-ABE1-C18B231FB9DD}"/>
              </a:ext>
            </a:extLst>
          </p:cNvPr>
          <p:cNvGrpSpPr/>
          <p:nvPr/>
        </p:nvGrpSpPr>
        <p:grpSpPr>
          <a:xfrm>
            <a:off x="951470" y="2718917"/>
            <a:ext cx="2877772" cy="2335363"/>
            <a:chOff x="951470" y="2842487"/>
            <a:chExt cx="2877772" cy="2335363"/>
          </a:xfrm>
        </p:grpSpPr>
        <p:sp>
          <p:nvSpPr>
            <p:cNvPr id="9" name="Rounded Rectangle 8">
              <a:extLst>
                <a:ext uri="{FF2B5EF4-FFF2-40B4-BE49-F238E27FC236}">
                  <a16:creationId xmlns:a16="http://schemas.microsoft.com/office/drawing/2014/main" id="{C84E356D-B375-2F83-4F80-82D4513F22E2}"/>
                </a:ext>
              </a:extLst>
            </p:cNvPr>
            <p:cNvSpPr/>
            <p:nvPr/>
          </p:nvSpPr>
          <p:spPr>
            <a:xfrm>
              <a:off x="951470" y="2842487"/>
              <a:ext cx="2877772" cy="2335363"/>
            </a:xfrm>
            <a:prstGeom prst="roundRect">
              <a:avLst/>
            </a:prstGeom>
            <a:solidFill>
              <a:schemeClr val="bg1">
                <a:alpha val="8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9DBA39-9238-4626-F905-A15A19117A13}"/>
                </a:ext>
              </a:extLst>
            </p:cNvPr>
            <p:cNvSpPr txBox="1"/>
            <p:nvPr/>
          </p:nvSpPr>
          <p:spPr>
            <a:xfrm>
              <a:off x="1493923" y="4056859"/>
              <a:ext cx="1792866" cy="804900"/>
            </a:xfrm>
            <a:prstGeom prst="rect">
              <a:avLst/>
            </a:prstGeom>
            <a:noFill/>
          </p:spPr>
          <p:txBody>
            <a:bodyPr wrap="square" rtlCol="0">
              <a:spAutoFit/>
            </a:bodyPr>
            <a:lstStyle/>
            <a:p>
              <a:pPr algn="ctr">
                <a:lnSpc>
                  <a:spcPct val="120000"/>
                </a:lnSpc>
              </a:pPr>
              <a:r>
                <a:rPr lang="en-GB" sz="20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Lack of </a:t>
              </a:r>
              <a:r>
                <a:rPr lang="en-GB"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information</a:t>
              </a:r>
            </a:p>
          </p:txBody>
        </p:sp>
        <p:pic>
          <p:nvPicPr>
            <p:cNvPr id="16" name="Picture 15">
              <a:extLst>
                <a:ext uri="{FF2B5EF4-FFF2-40B4-BE49-F238E27FC236}">
                  <a16:creationId xmlns:a16="http://schemas.microsoft.com/office/drawing/2014/main" id="{07F09E5E-51CE-EAC4-DD4A-7F954A67C343}"/>
                </a:ext>
              </a:extLst>
            </p:cNvPr>
            <p:cNvPicPr>
              <a:picLocks noChangeAspect="1"/>
            </p:cNvPicPr>
            <p:nvPr/>
          </p:nvPicPr>
          <p:blipFill>
            <a:blip r:embed="rId4"/>
            <a:stretch>
              <a:fillRect/>
            </a:stretch>
          </p:blipFill>
          <p:spPr>
            <a:xfrm>
              <a:off x="2114173" y="3209155"/>
              <a:ext cx="552365" cy="611934"/>
            </a:xfrm>
            <a:prstGeom prst="rect">
              <a:avLst/>
            </a:prstGeom>
          </p:spPr>
        </p:pic>
      </p:grpSp>
      <p:grpSp>
        <p:nvGrpSpPr>
          <p:cNvPr id="20" name="Group 19">
            <a:extLst>
              <a:ext uri="{FF2B5EF4-FFF2-40B4-BE49-F238E27FC236}">
                <a16:creationId xmlns:a16="http://schemas.microsoft.com/office/drawing/2014/main" id="{AB5EA949-4D64-F3F2-50A7-6734A48A2A24}"/>
              </a:ext>
            </a:extLst>
          </p:cNvPr>
          <p:cNvGrpSpPr/>
          <p:nvPr/>
        </p:nvGrpSpPr>
        <p:grpSpPr>
          <a:xfrm>
            <a:off x="8362760" y="2753250"/>
            <a:ext cx="2877772" cy="2335363"/>
            <a:chOff x="8362760" y="2889177"/>
            <a:chExt cx="2877772" cy="2335363"/>
          </a:xfrm>
        </p:grpSpPr>
        <p:sp>
          <p:nvSpPr>
            <p:cNvPr id="14" name="Rounded Rectangle 13">
              <a:extLst>
                <a:ext uri="{FF2B5EF4-FFF2-40B4-BE49-F238E27FC236}">
                  <a16:creationId xmlns:a16="http://schemas.microsoft.com/office/drawing/2014/main" id="{E424932A-B782-7B62-D808-98A793B6AB1E}"/>
                </a:ext>
              </a:extLst>
            </p:cNvPr>
            <p:cNvSpPr/>
            <p:nvPr/>
          </p:nvSpPr>
          <p:spPr>
            <a:xfrm>
              <a:off x="8362760" y="2889177"/>
              <a:ext cx="2877772" cy="2335363"/>
            </a:xfrm>
            <a:prstGeom prst="roundRect">
              <a:avLst/>
            </a:prstGeom>
            <a:solidFill>
              <a:schemeClr val="bg1">
                <a:alpha val="8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EC8C2C-7717-AD5B-220B-8F7AD992BEC5}"/>
                </a:ext>
              </a:extLst>
            </p:cNvPr>
            <p:cNvSpPr txBox="1"/>
            <p:nvPr/>
          </p:nvSpPr>
          <p:spPr>
            <a:xfrm>
              <a:off x="8753477" y="4060701"/>
              <a:ext cx="2096337" cy="804900"/>
            </a:xfrm>
            <a:prstGeom prst="rect">
              <a:avLst/>
            </a:prstGeom>
            <a:noFill/>
          </p:spPr>
          <p:txBody>
            <a:bodyPr wrap="square" rtlCol="0">
              <a:spAutoFit/>
            </a:bodyPr>
            <a:lstStyle/>
            <a:p>
              <a:pPr algn="ctr" fontAlgn="base">
                <a:lnSpc>
                  <a:spcPct val="120000"/>
                </a:lnSpc>
              </a:pPr>
              <a:r>
                <a:rPr lang="en-GB" sz="2000" b="0"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Lack of </a:t>
              </a:r>
              <a:r>
                <a:rPr lang="en-GB"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funding and research</a:t>
              </a:r>
            </a:p>
          </p:txBody>
        </p:sp>
        <p:pic>
          <p:nvPicPr>
            <p:cNvPr id="17" name="Picture 16">
              <a:extLst>
                <a:ext uri="{FF2B5EF4-FFF2-40B4-BE49-F238E27FC236}">
                  <a16:creationId xmlns:a16="http://schemas.microsoft.com/office/drawing/2014/main" id="{7072F6F6-F734-ED4A-8E6E-585C2298E39C}"/>
                </a:ext>
              </a:extLst>
            </p:cNvPr>
            <p:cNvPicPr>
              <a:picLocks noChangeAspect="1"/>
            </p:cNvPicPr>
            <p:nvPr/>
          </p:nvPicPr>
          <p:blipFill>
            <a:blip r:embed="rId5"/>
            <a:stretch>
              <a:fillRect/>
            </a:stretch>
          </p:blipFill>
          <p:spPr>
            <a:xfrm>
              <a:off x="9425239" y="3225248"/>
              <a:ext cx="652588" cy="595841"/>
            </a:xfrm>
            <a:prstGeom prst="rect">
              <a:avLst/>
            </a:prstGeom>
          </p:spPr>
        </p:pic>
      </p:grpSp>
    </p:spTree>
    <p:extLst>
      <p:ext uri="{BB962C8B-B14F-4D97-AF65-F5344CB8AC3E}">
        <p14:creationId xmlns:p14="http://schemas.microsoft.com/office/powerpoint/2010/main" val="30034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B24668EA09554AAF875EC98BF1D527" ma:contentTypeVersion="4" ma:contentTypeDescription="Create a new document." ma:contentTypeScope="" ma:versionID="9e3e6b96d41c997e6e155c8175d6d1ab">
  <xsd:schema xmlns:xsd="http://www.w3.org/2001/XMLSchema" xmlns:xs="http://www.w3.org/2001/XMLSchema" xmlns:p="http://schemas.microsoft.com/office/2006/metadata/properties" xmlns:ns2="300526a2-0549-42ef-8842-6b2b0831b57a" targetNamespace="http://schemas.microsoft.com/office/2006/metadata/properties" ma:root="true" ma:fieldsID="db8a041af74d7b5ba1e78a2b7441a102" ns2:_="">
    <xsd:import namespace="300526a2-0549-42ef-8842-6b2b0831b5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526a2-0549-42ef-8842-6b2b0831b5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09DF42-3801-4FE5-B32E-40D16EAE1F81}">
  <ds:schemaRefs>
    <ds:schemaRef ds:uri="http://schemas.microsoft.com/sharepoint/v3/contenttype/forms"/>
  </ds:schemaRefs>
</ds:datastoreItem>
</file>

<file path=customXml/itemProps2.xml><?xml version="1.0" encoding="utf-8"?>
<ds:datastoreItem xmlns:ds="http://schemas.openxmlformats.org/officeDocument/2006/customXml" ds:itemID="{7336F80B-086C-46B7-AA24-0FC43B313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526a2-0549-42ef-8842-6b2b0831b5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0447F7-843D-41CB-8FE3-504D0CA02B9B}">
  <ds:schemaRefs>
    <ds:schemaRef ds:uri="http://purl.org/dc/elements/1.1/"/>
    <ds:schemaRef ds:uri="http://schemas.microsoft.com/office/2006/metadata/properties"/>
    <ds:schemaRef ds:uri="300526a2-0549-42ef-8842-6b2b0831b57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TotalTime>
  <Words>5549</Words>
  <Application>Microsoft Office PowerPoint</Application>
  <PresentationFormat>Widescreen</PresentationFormat>
  <Paragraphs>289</Paragraphs>
  <Slides>39</Slides>
  <Notes>37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Google Sans</vt:lpstr>
      <vt:lpstr>GuardianTextEgyptian</vt:lpstr>
      <vt:lpstr>National</vt:lpstr>
      <vt:lpstr>Open Sans</vt:lpstr>
      <vt:lpstr>Symbol</vt:lpstr>
      <vt:lpstr>Office Theme</vt:lpstr>
      <vt:lpstr>PowerPoint Presentation</vt:lpstr>
      <vt:lpstr>I’m Amara and I  only just survived a Heart Attack</vt:lpstr>
      <vt:lpstr>I’m Jane, 42 years old, and recently diagnosed with ADHD</vt:lpstr>
      <vt:lpstr>I’m Valentina and I resigned from my job as a Senior Manager due to the menopause</vt:lpstr>
      <vt:lpstr>I’m Fatima, it took me years to get diagnosed with endometriosis and there’s little that is known to help me</vt:lpstr>
      <vt:lpstr>PowerPoint Presentation</vt:lpstr>
      <vt:lpstr>PowerPoint Presentation</vt:lpstr>
      <vt:lpstr>OUR MISSION</vt:lpstr>
      <vt:lpstr>PowerPoint Presentation</vt:lpstr>
      <vt:lpstr>Introducing the ‘shocking stats’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get there we need…</vt:lpstr>
      <vt:lpstr>PowerPoint Presentation</vt:lpstr>
      <vt:lpstr>A format for asking good questions…</vt:lpstr>
      <vt:lpstr>A format for asking good questions…</vt:lpstr>
      <vt:lpstr>PowerPoint Presentation</vt:lpstr>
      <vt:lpstr>PowerPoint Presentation</vt:lpstr>
      <vt:lpstr>PowerPoint Presentation</vt:lpstr>
      <vt:lpstr>PowerPoint Presentation</vt:lpstr>
      <vt:lpstr>We have momentum –  wonderful partners and ambassadors </vt:lpstr>
      <vt:lpstr>But this mission now needs YOU!</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Arnold</dc:creator>
  <cp:lastModifiedBy>Emma Randall</cp:lastModifiedBy>
  <cp:revision>5</cp:revision>
  <dcterms:created xsi:type="dcterms:W3CDTF">2023-02-22T11:40:42Z</dcterms:created>
  <dcterms:modified xsi:type="dcterms:W3CDTF">2024-11-08T09:20:17Z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0x0101006CB24668EA09554AAF875EC98BF1D527</vt:lpwstr>
  </property>
</Properties>
</file>